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p:sldMasterIdLst>
    <p:sldMasterId id="2147483649" r:id="rId4"/>
  </p:sldMasterIdLst>
  <p:notesMasterIdLst>
    <p:notesMasterId r:id="rId56"/>
  </p:notesMasterIdLst>
  <p:sldIdLst>
    <p:sldId id="392" r:id="rId5"/>
    <p:sldId id="321" r:id="rId6"/>
    <p:sldId id="381" r:id="rId7"/>
    <p:sldId id="324" r:id="rId8"/>
    <p:sldId id="389" r:id="rId9"/>
    <p:sldId id="361" r:id="rId10"/>
    <p:sldId id="382" r:id="rId11"/>
    <p:sldId id="322" r:id="rId12"/>
    <p:sldId id="399" r:id="rId13"/>
    <p:sldId id="391" r:id="rId14"/>
    <p:sldId id="387" r:id="rId15"/>
    <p:sldId id="384" r:id="rId16"/>
    <p:sldId id="297" r:id="rId17"/>
    <p:sldId id="390" r:id="rId18"/>
    <p:sldId id="339" r:id="rId19"/>
    <p:sldId id="386" r:id="rId20"/>
    <p:sldId id="415" r:id="rId21"/>
    <p:sldId id="401" r:id="rId22"/>
    <p:sldId id="388" r:id="rId23"/>
    <p:sldId id="402" r:id="rId24"/>
    <p:sldId id="403" r:id="rId25"/>
    <p:sldId id="416" r:id="rId26"/>
    <p:sldId id="375" r:id="rId27"/>
    <p:sldId id="404" r:id="rId28"/>
    <p:sldId id="365" r:id="rId29"/>
    <p:sldId id="354" r:id="rId30"/>
    <p:sldId id="355" r:id="rId31"/>
    <p:sldId id="356" r:id="rId32"/>
    <p:sldId id="357" r:id="rId33"/>
    <p:sldId id="358" r:id="rId34"/>
    <p:sldId id="359" r:id="rId35"/>
    <p:sldId id="406" r:id="rId36"/>
    <p:sldId id="407" r:id="rId37"/>
    <p:sldId id="408" r:id="rId38"/>
    <p:sldId id="409" r:id="rId39"/>
    <p:sldId id="410" r:id="rId40"/>
    <p:sldId id="405" r:id="rId41"/>
    <p:sldId id="411" r:id="rId42"/>
    <p:sldId id="372" r:id="rId43"/>
    <p:sldId id="318" r:id="rId44"/>
    <p:sldId id="371" r:id="rId45"/>
    <p:sldId id="346" r:id="rId46"/>
    <p:sldId id="347" r:id="rId47"/>
    <p:sldId id="348" r:id="rId48"/>
    <p:sldId id="349" r:id="rId49"/>
    <p:sldId id="362" r:id="rId50"/>
    <p:sldId id="376" r:id="rId51"/>
    <p:sldId id="363" r:id="rId52"/>
    <p:sldId id="412" r:id="rId53"/>
    <p:sldId id="413" r:id="rId54"/>
    <p:sldId id="393" r:id="rId55"/>
  </p:sldIdLst>
  <p:sldSz cx="9144000" cy="6858000" type="screen4x3"/>
  <p:notesSz cx="6985000" cy="9283700"/>
  <p:defaultTextStyle>
    <a:defPPr>
      <a:defRPr lang="en-US"/>
    </a:defPPr>
    <a:lvl1pPr algn="ctr" rtl="0" fontAlgn="base">
      <a:spcBef>
        <a:spcPct val="0"/>
      </a:spcBef>
      <a:spcAft>
        <a:spcPct val="0"/>
      </a:spcAft>
      <a:defRPr sz="2400" kern="1200">
        <a:solidFill>
          <a:schemeClr val="tx1"/>
        </a:solidFill>
        <a:latin typeface="Times New Roman" pitchFamily="18" charset="0"/>
        <a:ea typeface="+mn-ea"/>
        <a:cs typeface="+mn-cs"/>
      </a:defRPr>
    </a:lvl1pPr>
    <a:lvl2pPr marL="457200" algn="ctr" rtl="0" fontAlgn="base">
      <a:spcBef>
        <a:spcPct val="0"/>
      </a:spcBef>
      <a:spcAft>
        <a:spcPct val="0"/>
      </a:spcAft>
      <a:defRPr sz="2400" kern="1200">
        <a:solidFill>
          <a:schemeClr val="tx1"/>
        </a:solidFill>
        <a:latin typeface="Times New Roman" pitchFamily="18" charset="0"/>
        <a:ea typeface="+mn-ea"/>
        <a:cs typeface="+mn-cs"/>
      </a:defRPr>
    </a:lvl2pPr>
    <a:lvl3pPr marL="914400" algn="ctr" rtl="0" fontAlgn="base">
      <a:spcBef>
        <a:spcPct val="0"/>
      </a:spcBef>
      <a:spcAft>
        <a:spcPct val="0"/>
      </a:spcAft>
      <a:defRPr sz="2400" kern="1200">
        <a:solidFill>
          <a:schemeClr val="tx1"/>
        </a:solidFill>
        <a:latin typeface="Times New Roman" pitchFamily="18" charset="0"/>
        <a:ea typeface="+mn-ea"/>
        <a:cs typeface="+mn-cs"/>
      </a:defRPr>
    </a:lvl3pPr>
    <a:lvl4pPr marL="1371600" algn="ctr" rtl="0" fontAlgn="base">
      <a:spcBef>
        <a:spcPct val="0"/>
      </a:spcBef>
      <a:spcAft>
        <a:spcPct val="0"/>
      </a:spcAft>
      <a:defRPr sz="2400" kern="1200">
        <a:solidFill>
          <a:schemeClr val="tx1"/>
        </a:solidFill>
        <a:latin typeface="Times New Roman" pitchFamily="18" charset="0"/>
        <a:ea typeface="+mn-ea"/>
        <a:cs typeface="+mn-cs"/>
      </a:defRPr>
    </a:lvl4pPr>
    <a:lvl5pPr marL="1828800" algn="ctr" rtl="0" fontAlgn="base">
      <a:spcBef>
        <a:spcPct val="0"/>
      </a:spcBef>
      <a:spcAft>
        <a:spcPct val="0"/>
      </a:spcAft>
      <a:defRPr sz="2400" kern="1200">
        <a:solidFill>
          <a:schemeClr val="tx1"/>
        </a:solidFill>
        <a:latin typeface="Times New Roman" pitchFamily="18" charset="0"/>
        <a:ea typeface="+mn-ea"/>
        <a:cs typeface="+mn-cs"/>
      </a:defRPr>
    </a:lvl5pPr>
    <a:lvl6pPr marL="2286000" algn="l" defTabSz="914400" rtl="0" eaLnBrk="1" latinLnBrk="0" hangingPunct="1">
      <a:defRPr sz="2400" kern="1200">
        <a:solidFill>
          <a:schemeClr val="tx1"/>
        </a:solidFill>
        <a:latin typeface="Times New Roman" pitchFamily="18" charset="0"/>
        <a:ea typeface="+mn-ea"/>
        <a:cs typeface="+mn-cs"/>
      </a:defRPr>
    </a:lvl6pPr>
    <a:lvl7pPr marL="2743200" algn="l" defTabSz="914400" rtl="0" eaLnBrk="1" latinLnBrk="0" hangingPunct="1">
      <a:defRPr sz="2400" kern="1200">
        <a:solidFill>
          <a:schemeClr val="tx1"/>
        </a:solidFill>
        <a:latin typeface="Times New Roman" pitchFamily="18" charset="0"/>
        <a:ea typeface="+mn-ea"/>
        <a:cs typeface="+mn-cs"/>
      </a:defRPr>
    </a:lvl7pPr>
    <a:lvl8pPr marL="3200400" algn="l" defTabSz="914400" rtl="0" eaLnBrk="1" latinLnBrk="0" hangingPunct="1">
      <a:defRPr sz="2400" kern="1200">
        <a:solidFill>
          <a:schemeClr val="tx1"/>
        </a:solidFill>
        <a:latin typeface="Times New Roman" pitchFamily="18" charset="0"/>
        <a:ea typeface="+mn-ea"/>
        <a:cs typeface="+mn-cs"/>
      </a:defRPr>
    </a:lvl8pPr>
    <a:lvl9pPr marL="3657600" algn="l" defTabSz="914400" rtl="0" eaLnBrk="1" latinLnBrk="0" hangingPunct="1">
      <a:defRPr sz="2400" kern="1200">
        <a:solidFill>
          <a:schemeClr val="tx1"/>
        </a:solidFill>
        <a:latin typeface="Times New Roman" pitchFamily="18"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924">
          <p15:clr>
            <a:srgbClr val="A4A3A4"/>
          </p15:clr>
        </p15:guide>
        <p15:guide id="2" pos="220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ussillo, Lynne A" initials="RLA" lastIdx="2"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0099CC"/>
    <a:srgbClr val="CCFF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683" autoAdjust="0"/>
    <p:restoredTop sz="73898" autoAdjust="0"/>
  </p:normalViewPr>
  <p:slideViewPr>
    <p:cSldViewPr>
      <p:cViewPr varScale="1">
        <p:scale>
          <a:sx n="91" d="100"/>
          <a:sy n="91" d="100"/>
        </p:scale>
        <p:origin x="2664" y="192"/>
      </p:cViewPr>
      <p:guideLst>
        <p:guide orient="horz" pos="2160"/>
        <p:guide pos="2880"/>
      </p:guideLst>
    </p:cSldViewPr>
  </p:slideViewPr>
  <p:outlineViewPr>
    <p:cViewPr>
      <p:scale>
        <a:sx n="33" d="100"/>
        <a:sy n="33" d="100"/>
      </p:scale>
      <p:origin x="0" y="11756"/>
    </p:cViewPr>
  </p:outlineViewPr>
  <p:notesTextViewPr>
    <p:cViewPr>
      <p:scale>
        <a:sx n="100" d="100"/>
        <a:sy n="100" d="100"/>
      </p:scale>
      <p:origin x="0" y="0"/>
    </p:cViewPr>
  </p:notesTextViewPr>
  <p:sorterViewPr>
    <p:cViewPr>
      <p:scale>
        <a:sx n="100" d="100"/>
        <a:sy n="100" d="100"/>
      </p:scale>
      <p:origin x="0" y="0"/>
    </p:cViewPr>
  </p:sorterViewPr>
  <p:notesViewPr>
    <p:cSldViewPr>
      <p:cViewPr varScale="1">
        <p:scale>
          <a:sx n="119" d="100"/>
          <a:sy n="119" d="100"/>
        </p:scale>
        <p:origin x="5088" y="208"/>
      </p:cViewPr>
      <p:guideLst>
        <p:guide orient="horz" pos="2924"/>
        <p:guide pos="220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presProps" Target="presProps.xml"/><Relationship Id="rId5" Type="http://schemas.openxmlformats.org/officeDocument/2006/relationships/slide" Target="slides/slide1.xml"/><Relationship Id="rId61" Type="http://schemas.openxmlformats.org/officeDocument/2006/relationships/tableStyles" Target="tableStyle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commentAuthors" Target="commentAuthor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8610" name="Rectangle 2"/>
          <p:cNvSpPr>
            <a:spLocks noGrp="1" noChangeArrowheads="1"/>
          </p:cNvSpPr>
          <p:nvPr>
            <p:ph type="hdr" sz="quarter"/>
          </p:nvPr>
        </p:nvSpPr>
        <p:spPr bwMode="auto">
          <a:xfrm>
            <a:off x="0" y="0"/>
            <a:ext cx="3026833" cy="464185"/>
          </a:xfrm>
          <a:prstGeom prst="rect">
            <a:avLst/>
          </a:prstGeom>
          <a:noFill/>
          <a:ln w="9525">
            <a:noFill/>
            <a:miter lim="800000"/>
            <a:headEnd/>
            <a:tailEnd/>
          </a:ln>
          <a:effectLst/>
        </p:spPr>
        <p:txBody>
          <a:bodyPr vert="horz" wrap="square" lIns="92958" tIns="46479" rIns="92958" bIns="46479" numCol="1" anchor="t" anchorCtr="0" compatLnSpc="1">
            <a:prstTxWarp prst="textNoShape">
              <a:avLst/>
            </a:prstTxWarp>
          </a:bodyPr>
          <a:lstStyle>
            <a:lvl1pPr algn="l">
              <a:defRPr sz="1200"/>
            </a:lvl1pPr>
          </a:lstStyle>
          <a:p>
            <a:endParaRPr lang="en-US"/>
          </a:p>
        </p:txBody>
      </p:sp>
      <p:sp>
        <p:nvSpPr>
          <p:cNvPr id="68611" name="Rectangle 3"/>
          <p:cNvSpPr>
            <a:spLocks noGrp="1" noChangeArrowheads="1"/>
          </p:cNvSpPr>
          <p:nvPr>
            <p:ph type="dt" idx="1"/>
          </p:nvPr>
        </p:nvSpPr>
        <p:spPr bwMode="auto">
          <a:xfrm>
            <a:off x="3958167" y="0"/>
            <a:ext cx="3026833" cy="464185"/>
          </a:xfrm>
          <a:prstGeom prst="rect">
            <a:avLst/>
          </a:prstGeom>
          <a:noFill/>
          <a:ln w="9525">
            <a:noFill/>
            <a:miter lim="800000"/>
            <a:headEnd/>
            <a:tailEnd/>
          </a:ln>
          <a:effectLst/>
        </p:spPr>
        <p:txBody>
          <a:bodyPr vert="horz" wrap="square" lIns="92958" tIns="46479" rIns="92958" bIns="46479" numCol="1" anchor="t" anchorCtr="0" compatLnSpc="1">
            <a:prstTxWarp prst="textNoShape">
              <a:avLst/>
            </a:prstTxWarp>
          </a:bodyPr>
          <a:lstStyle>
            <a:lvl1pPr algn="r">
              <a:defRPr sz="1200"/>
            </a:lvl1pPr>
          </a:lstStyle>
          <a:p>
            <a:endParaRPr lang="en-US"/>
          </a:p>
        </p:txBody>
      </p:sp>
      <p:sp>
        <p:nvSpPr>
          <p:cNvPr id="68612" name="Rectangle 4"/>
          <p:cNvSpPr>
            <a:spLocks noGrp="1" noRot="1" noChangeAspect="1" noChangeArrowheads="1" noTextEdit="1"/>
          </p:cNvSpPr>
          <p:nvPr>
            <p:ph type="sldImg" idx="2"/>
          </p:nvPr>
        </p:nvSpPr>
        <p:spPr bwMode="auto">
          <a:xfrm>
            <a:off x="1171575" y="696913"/>
            <a:ext cx="4641850" cy="3481387"/>
          </a:xfrm>
          <a:prstGeom prst="rect">
            <a:avLst/>
          </a:prstGeom>
          <a:noFill/>
          <a:ln w="9525">
            <a:solidFill>
              <a:srgbClr val="000000"/>
            </a:solidFill>
            <a:miter lim="800000"/>
            <a:headEnd/>
            <a:tailEnd/>
          </a:ln>
          <a:effectLst/>
        </p:spPr>
      </p:sp>
      <p:sp>
        <p:nvSpPr>
          <p:cNvPr id="68613" name="Rectangle 5"/>
          <p:cNvSpPr>
            <a:spLocks noGrp="1" noChangeArrowheads="1"/>
          </p:cNvSpPr>
          <p:nvPr>
            <p:ph type="body" sz="quarter" idx="3"/>
          </p:nvPr>
        </p:nvSpPr>
        <p:spPr bwMode="auto">
          <a:xfrm>
            <a:off x="931334" y="4409758"/>
            <a:ext cx="5122333" cy="4177665"/>
          </a:xfrm>
          <a:prstGeom prst="rect">
            <a:avLst/>
          </a:prstGeom>
          <a:noFill/>
          <a:ln w="9525">
            <a:noFill/>
            <a:miter lim="800000"/>
            <a:headEnd/>
            <a:tailEnd/>
          </a:ln>
          <a:effectLst/>
        </p:spPr>
        <p:txBody>
          <a:bodyPr vert="horz" wrap="square" lIns="92958" tIns="46479" rIns="92958" bIns="46479"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8614" name="Rectangle 6"/>
          <p:cNvSpPr>
            <a:spLocks noGrp="1" noChangeArrowheads="1"/>
          </p:cNvSpPr>
          <p:nvPr>
            <p:ph type="ftr" sz="quarter" idx="4"/>
          </p:nvPr>
        </p:nvSpPr>
        <p:spPr bwMode="auto">
          <a:xfrm>
            <a:off x="0" y="8819515"/>
            <a:ext cx="3026833" cy="464185"/>
          </a:xfrm>
          <a:prstGeom prst="rect">
            <a:avLst/>
          </a:prstGeom>
          <a:noFill/>
          <a:ln w="9525">
            <a:noFill/>
            <a:miter lim="800000"/>
            <a:headEnd/>
            <a:tailEnd/>
          </a:ln>
          <a:effectLst/>
        </p:spPr>
        <p:txBody>
          <a:bodyPr vert="horz" wrap="square" lIns="92958" tIns="46479" rIns="92958" bIns="46479" numCol="1" anchor="b" anchorCtr="0" compatLnSpc="1">
            <a:prstTxWarp prst="textNoShape">
              <a:avLst/>
            </a:prstTxWarp>
          </a:bodyPr>
          <a:lstStyle>
            <a:lvl1pPr algn="l">
              <a:defRPr sz="1200"/>
            </a:lvl1pPr>
          </a:lstStyle>
          <a:p>
            <a:endParaRPr lang="en-US"/>
          </a:p>
        </p:txBody>
      </p:sp>
      <p:sp>
        <p:nvSpPr>
          <p:cNvPr id="68615" name="Rectangle 7"/>
          <p:cNvSpPr>
            <a:spLocks noGrp="1" noChangeArrowheads="1"/>
          </p:cNvSpPr>
          <p:nvPr>
            <p:ph type="sldNum" sz="quarter" idx="5"/>
          </p:nvPr>
        </p:nvSpPr>
        <p:spPr bwMode="auto">
          <a:xfrm>
            <a:off x="3958167" y="8819515"/>
            <a:ext cx="3026833" cy="464185"/>
          </a:xfrm>
          <a:prstGeom prst="rect">
            <a:avLst/>
          </a:prstGeom>
          <a:noFill/>
          <a:ln w="9525">
            <a:noFill/>
            <a:miter lim="800000"/>
            <a:headEnd/>
            <a:tailEnd/>
          </a:ln>
          <a:effectLst/>
        </p:spPr>
        <p:txBody>
          <a:bodyPr vert="horz" wrap="square" lIns="92958" tIns="46479" rIns="92958" bIns="46479" numCol="1" anchor="b" anchorCtr="0" compatLnSpc="1">
            <a:prstTxWarp prst="textNoShape">
              <a:avLst/>
            </a:prstTxWarp>
          </a:bodyPr>
          <a:lstStyle>
            <a:lvl1pPr algn="r">
              <a:defRPr sz="1200"/>
            </a:lvl1pPr>
          </a:lstStyle>
          <a:p>
            <a:fld id="{4614D998-4D3A-43B3-8B64-22E1F22E92DC}" type="slidenum">
              <a:rPr lang="en-US"/>
              <a:pPr/>
              <a:t>‹#›</a:t>
            </a:fld>
            <a:endParaRPr lang="en-US"/>
          </a:p>
        </p:txBody>
      </p:sp>
    </p:spTree>
    <p:extLst>
      <p:ext uri="{BB962C8B-B14F-4D97-AF65-F5344CB8AC3E}">
        <p14:creationId xmlns:p14="http://schemas.microsoft.com/office/powerpoint/2010/main" val="585767933"/>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Arial" charset="0"/>
        <a:ea typeface="+mn-ea"/>
        <a:cs typeface="+mn-cs"/>
      </a:defRPr>
    </a:lvl1pPr>
    <a:lvl2pPr marL="457200" algn="l" rtl="0" eaLnBrk="0" fontAlgn="base" hangingPunct="0">
      <a:spcBef>
        <a:spcPct val="30000"/>
      </a:spcBef>
      <a:spcAft>
        <a:spcPct val="0"/>
      </a:spcAft>
      <a:defRPr kumimoji="1" sz="1200" kern="1200">
        <a:solidFill>
          <a:schemeClr val="tx1"/>
        </a:solidFill>
        <a:latin typeface="Arial" charset="0"/>
        <a:ea typeface="+mn-ea"/>
        <a:cs typeface="+mn-cs"/>
      </a:defRPr>
    </a:lvl2pPr>
    <a:lvl3pPr marL="914400" algn="l" rtl="0" eaLnBrk="0" fontAlgn="base" hangingPunct="0">
      <a:spcBef>
        <a:spcPct val="30000"/>
      </a:spcBef>
      <a:spcAft>
        <a:spcPct val="0"/>
      </a:spcAft>
      <a:defRPr kumimoji="1" sz="1200" kern="1200">
        <a:solidFill>
          <a:schemeClr val="tx1"/>
        </a:solidFill>
        <a:latin typeface="Arial" charset="0"/>
        <a:ea typeface="+mn-ea"/>
        <a:cs typeface="+mn-cs"/>
      </a:defRPr>
    </a:lvl3pPr>
    <a:lvl4pPr marL="1371600" algn="l" rtl="0" eaLnBrk="0" fontAlgn="base" hangingPunct="0">
      <a:spcBef>
        <a:spcPct val="30000"/>
      </a:spcBef>
      <a:spcAft>
        <a:spcPct val="0"/>
      </a:spcAft>
      <a:defRPr kumimoji="1" sz="1200" kern="1200">
        <a:solidFill>
          <a:schemeClr val="tx1"/>
        </a:solidFill>
        <a:latin typeface="Arial" charset="0"/>
        <a:ea typeface="+mn-ea"/>
        <a:cs typeface="+mn-cs"/>
      </a:defRPr>
    </a:lvl4pPr>
    <a:lvl5pPr marL="1828800" algn="l" rtl="0" eaLnBrk="0" fontAlgn="base" hangingPunct="0">
      <a:spcBef>
        <a:spcPct val="30000"/>
      </a:spcBef>
      <a:spcAft>
        <a:spcPct val="0"/>
      </a:spcAft>
      <a:defRPr kumimoji="1"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a:t>Hi, my name’s David A. Wheeler.</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a:t>This presentation is a</a:t>
            </a:r>
            <a:r>
              <a:rPr lang="en-US" baseline="0" dirty="0"/>
              <a:t>n introduction to the Core Infrastructure Initiative (CII) Best Practices Badge.  I hope to convince you that if you are </a:t>
            </a:r>
            <a:r>
              <a:rPr lang="en-US" i="1" baseline="0" dirty="0"/>
              <a:t>part</a:t>
            </a:r>
            <a:r>
              <a:rPr lang="en-US" baseline="0" dirty="0"/>
              <a:t> of an open source software project, you should try to get a best practices badge to help you identify and follow best practices.  I also hope to convince you that if you </a:t>
            </a:r>
            <a:r>
              <a:rPr lang="en-US" i="1" baseline="0" dirty="0"/>
              <a:t>use</a:t>
            </a:r>
            <a:r>
              <a:rPr lang="en-US" baseline="0" dirty="0"/>
              <a:t> open source software, you should </a:t>
            </a:r>
            <a:r>
              <a:rPr lang="en-US" i="1" baseline="0" dirty="0"/>
              <a:t>look for</a:t>
            </a:r>
            <a:r>
              <a:rPr lang="en-US" baseline="0" dirty="0"/>
              <a:t> and </a:t>
            </a:r>
            <a:r>
              <a:rPr lang="en-US" i="1" baseline="0" dirty="0"/>
              <a:t>prefer</a:t>
            </a:r>
            <a:r>
              <a:rPr lang="en-US" baseline="0" dirty="0"/>
              <a:t> software that is following best practices, and that the badge can help you identify such projects.  To get there, this presentation will explain the basics of the CII best practices badge.  We’ll first start with a little history, which I think will help why the badge exists.</a:t>
            </a:r>
            <a:endParaRPr lang="en-US" dirty="0"/>
          </a:p>
          <a:p>
            <a:endParaRPr lang="en-US" dirty="0"/>
          </a:p>
        </p:txBody>
      </p:sp>
      <p:sp>
        <p:nvSpPr>
          <p:cNvPr id="4" name="Slide Number Placeholder 3"/>
          <p:cNvSpPr>
            <a:spLocks noGrp="1"/>
          </p:cNvSpPr>
          <p:nvPr>
            <p:ph type="sldNum" sz="quarter" idx="5"/>
          </p:nvPr>
        </p:nvSpPr>
        <p:spPr/>
        <p:txBody>
          <a:bodyPr/>
          <a:lstStyle/>
          <a:p>
            <a:fld id="{4614D998-4D3A-43B3-8B64-22E1F22E92DC}" type="slidenum">
              <a:rPr lang="en-US" smtClean="0"/>
              <a:pPr/>
              <a:t>0</a:t>
            </a:fld>
            <a:endParaRPr lang="en-US"/>
          </a:p>
        </p:txBody>
      </p:sp>
    </p:spTree>
    <p:extLst>
      <p:ext uri="{BB962C8B-B14F-4D97-AF65-F5344CB8AC3E}">
        <p14:creationId xmlns:p14="http://schemas.microsoft.com/office/powerpoint/2010/main" val="25491041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important to understand that these criteria were specifically</a:t>
            </a:r>
            <a:r>
              <a:rPr lang="en-US" baseline="0" dirty="0"/>
              <a:t> developed to be reasonable.  This slide briefly lists some of the questions we asked before adding any criterion.  I’m not going to go into these points in detail, I just want to emphasize that we strived to create reasonable criteria.  We also worked with a number of projects to develop and review the criteria, to make sure they would work in a variety of circumstances.</a:t>
            </a:r>
            <a:endParaRPr lang="en-US" dirty="0"/>
          </a:p>
        </p:txBody>
      </p:sp>
      <p:sp>
        <p:nvSpPr>
          <p:cNvPr id="4" name="Slide Number Placeholder 3"/>
          <p:cNvSpPr>
            <a:spLocks noGrp="1"/>
          </p:cNvSpPr>
          <p:nvPr>
            <p:ph type="sldNum" sz="quarter" idx="10"/>
          </p:nvPr>
        </p:nvSpPr>
        <p:spPr/>
        <p:txBody>
          <a:bodyPr/>
          <a:lstStyle/>
          <a:p>
            <a:fld id="{4614D998-4D3A-43B3-8B64-22E1F22E92DC}" type="slidenum">
              <a:rPr lang="en-US" smtClean="0"/>
              <a:pPr/>
              <a:t>9</a:t>
            </a:fld>
            <a:endParaRPr lang="en-US"/>
          </a:p>
        </p:txBody>
      </p:sp>
    </p:spTree>
    <p:extLst>
      <p:ext uri="{BB962C8B-B14F-4D97-AF65-F5344CB8AC3E}">
        <p14:creationId xmlns:p14="http://schemas.microsoft.com/office/powerpoint/2010/main" val="27441371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Perhaps most important is what</a:t>
            </a:r>
            <a:r>
              <a:rPr lang="en-US" baseline="0" dirty="0"/>
              <a:t> we do </a:t>
            </a:r>
            <a:r>
              <a:rPr lang="en-US" i="1" baseline="0" dirty="0"/>
              <a:t>not</a:t>
            </a:r>
            <a:r>
              <a:rPr lang="en-US" baseline="0" dirty="0"/>
              <a:t> do.  We do not require any particular technology, product, or service.  For example, we do not require or forbid any particular programming language.  We do include tips for some common circumstances, but those are simply suggestions to help people in those common circumstances.  One exception is that we do expect projects to have a web page and use TLS to secure web pages, because this provides a widely-used standard and secure way to get basic information.  We never require proprietary software or a proprietary service, though projects may choose to use them.  Getting a badge doesn’t cost anything.  We do not “take over your project” – we simply present the criteria, and your project can decide how to meet them or even if the project should meet them.  Most importantly, we do not require that everything be done immediately.  Some well-run projects have immediately earned a badge, but most projects find that they are missing a few things.  That’s not a problem – just fill in the website form with your current state, and update it later as you resolve those issues.</a:t>
            </a:r>
            <a:endParaRPr lang="en-US" dirty="0"/>
          </a:p>
        </p:txBody>
      </p:sp>
      <p:sp>
        <p:nvSpPr>
          <p:cNvPr id="4" name="Slide Number Placeholder 3"/>
          <p:cNvSpPr>
            <a:spLocks noGrp="1"/>
          </p:cNvSpPr>
          <p:nvPr>
            <p:ph type="sldNum" sz="quarter" idx="10"/>
          </p:nvPr>
        </p:nvSpPr>
        <p:spPr/>
        <p:txBody>
          <a:bodyPr/>
          <a:lstStyle/>
          <a:p>
            <a:fld id="{4614D998-4D3A-43B3-8B64-22E1F22E92DC}" type="slidenum">
              <a:rPr lang="en-US" smtClean="0"/>
              <a:pPr/>
              <a:t>10</a:t>
            </a:fld>
            <a:endParaRPr lang="en-US"/>
          </a:p>
        </p:txBody>
      </p:sp>
    </p:spTree>
    <p:extLst>
      <p:ext uri="{BB962C8B-B14F-4D97-AF65-F5344CB8AC3E}">
        <p14:creationId xmlns:p14="http://schemas.microsoft.com/office/powerpoint/2010/main" val="21639620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a few sample criteria.  I’m just going to quickly read them to you,</a:t>
            </a:r>
            <a:r>
              <a:rPr lang="en-US" baseline="0" dirty="0"/>
              <a:t> and hopefully you’ll agree that these are reasonable things for an OSS project to do. Note that the criteria use the term FLOSS instead of OSS, to try to include everyone who develops such software regardless of their motivations. Every criterion has a unique identifier; identifiers are shown here in square brackets.</a:t>
            </a:r>
          </a:p>
          <a:p>
            <a:endParaRPr lang="en-US" baseline="0" dirty="0"/>
          </a:p>
          <a:p>
            <a:r>
              <a:rPr lang="en-US" baseline="0" dirty="0"/>
              <a:t>Please let me just read them to you.</a:t>
            </a:r>
          </a:p>
          <a:p>
            <a:endParaRPr lang="en-US" dirty="0"/>
          </a:p>
          <a:p>
            <a:r>
              <a:rPr lang="en-US" dirty="0"/>
              <a:t>“The project website MUST succinctly describe what the software does (what problem does it solve?).” [</a:t>
            </a:r>
            <a:r>
              <a:rPr lang="en-US" dirty="0" err="1"/>
              <a:t>description_good</a:t>
            </a:r>
            <a:r>
              <a:rPr lang="en-US" dirty="0"/>
              <a:t>]</a:t>
            </a:r>
          </a:p>
          <a:p>
            <a:r>
              <a:rPr lang="en-US" dirty="0"/>
              <a:t>“The project MUST use at least one automated test suite that is publicly released as FLOSS (this test suite may be maintained as a separate FLOSS project).” [test]</a:t>
            </a:r>
          </a:p>
          <a:p>
            <a:r>
              <a:rPr lang="en-US" dirty="0"/>
              <a:t>“At least one static code analysis tool MUST be applied to any proposed major production release of the software before its release, if there is at least one FLOSS tool that implements this criterion in the selected language.” [</a:t>
            </a:r>
            <a:r>
              <a:rPr lang="en-US" dirty="0" err="1"/>
              <a:t>static_analysis</a:t>
            </a:r>
            <a:r>
              <a:rPr lang="en-US" dirty="0"/>
              <a:t>]</a:t>
            </a:r>
          </a:p>
          <a:p>
            <a:r>
              <a:rPr lang="en-US" dirty="0"/>
              <a:t>“The project sites (website, repository, and download URLs) MUST support HTTPS using TLS.” [</a:t>
            </a:r>
            <a:r>
              <a:rPr lang="en-US" dirty="0" err="1"/>
              <a:t>sites_https</a:t>
            </a:r>
            <a:r>
              <a:rPr lang="en-US" dirty="0"/>
              <a:t>]</a:t>
            </a:r>
          </a:p>
          <a:p>
            <a:r>
              <a:rPr lang="en-US" dirty="0"/>
              <a:t>“The project MUST publish the process for reporting vulnerabilities on the project site.” [</a:t>
            </a:r>
            <a:r>
              <a:rPr lang="en-US" dirty="0" err="1"/>
              <a:t>vulnerability_report_process</a:t>
            </a:r>
            <a:r>
              <a:rPr lang="en-US" dirty="0"/>
              <a:t>]</a:t>
            </a:r>
          </a:p>
          <a:p>
            <a:endParaRPr lang="en-US" dirty="0"/>
          </a:p>
          <a:p>
            <a:r>
              <a:rPr lang="en-US" baseline="0" dirty="0"/>
              <a:t>Again, I hope you’ll agree that these are reasonable things for an OSS project to do.</a:t>
            </a:r>
            <a:endParaRPr lang="en-US" dirty="0"/>
          </a:p>
          <a:p>
            <a:endParaRPr lang="en-US" dirty="0"/>
          </a:p>
          <a:p>
            <a:r>
              <a:rPr lang="en-US" dirty="0"/>
              <a:t>The</a:t>
            </a:r>
            <a:r>
              <a:rPr lang="en-US" baseline="0" dirty="0"/>
              <a:t> text of these </a:t>
            </a:r>
            <a:r>
              <a:rPr lang="en-US" dirty="0"/>
              <a:t>criteria are available in a variety of</a:t>
            </a:r>
            <a:r>
              <a:rPr lang="en-US" baseline="0" dirty="0"/>
              <a:t> natural languages.</a:t>
            </a:r>
            <a:endParaRPr lang="en-US" dirty="0"/>
          </a:p>
        </p:txBody>
      </p:sp>
      <p:sp>
        <p:nvSpPr>
          <p:cNvPr id="4" name="Slide Number Placeholder 3"/>
          <p:cNvSpPr>
            <a:spLocks noGrp="1"/>
          </p:cNvSpPr>
          <p:nvPr>
            <p:ph type="sldNum" sz="quarter" idx="10"/>
          </p:nvPr>
        </p:nvSpPr>
        <p:spPr/>
        <p:txBody>
          <a:bodyPr/>
          <a:lstStyle/>
          <a:p>
            <a:fld id="{4614D998-4D3A-43B3-8B64-22E1F22E92DC}" type="slidenum">
              <a:rPr lang="en-US" smtClean="0"/>
              <a:pPr/>
              <a:t>11</a:t>
            </a:fld>
            <a:endParaRPr lang="en-US"/>
          </a:p>
        </p:txBody>
      </p:sp>
    </p:spTree>
    <p:extLst>
      <p:ext uri="{BB962C8B-B14F-4D97-AF65-F5344CB8AC3E}">
        <p14:creationId xmlns:p14="http://schemas.microsoft.com/office/powerpoint/2010/main" val="16400937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Of course, we had to implement a badge scoring system. To obtain a badge, all the MUST and MUST NOT criteria must be met. In addition, criteria that says SHOULD have to be met or they can be unmet if there is a justification for it. Users who review the badge answers can review those justifications and determine if they are enough. Note that MUST, MUST NOT, and SHOULD all have their usual IETF meanings.</a:t>
            </a:r>
          </a:p>
          <a:p>
            <a:endParaRPr lang="en-US" dirty="0"/>
          </a:p>
          <a:p>
            <a:r>
              <a:rPr lang="en-US" dirty="0"/>
              <a:t>Some criteria are merely SUGGESTED. SUGGESTED criteria are criteria where there are many reasons that they might not apply to a particular circumstance or might be excessively difficult. We have some SUGGESTED criteria because we believe that people don’t like admitting they didn’t do something if it’s obvious they should.</a:t>
            </a:r>
          </a:p>
          <a:p>
            <a:endParaRPr lang="en-US" dirty="0"/>
          </a:p>
          <a:p>
            <a:r>
              <a:rPr lang="en-US" dirty="0"/>
              <a:t>Some criteria specifically require URLs to point to evidence. Higher-level badges require more evidence.</a:t>
            </a:r>
          </a:p>
        </p:txBody>
      </p:sp>
      <p:sp>
        <p:nvSpPr>
          <p:cNvPr id="4" name="Slide Number Placeholder 3"/>
          <p:cNvSpPr>
            <a:spLocks noGrp="1"/>
          </p:cNvSpPr>
          <p:nvPr>
            <p:ph type="sldNum" sz="quarter" idx="5"/>
          </p:nvPr>
        </p:nvSpPr>
        <p:spPr/>
        <p:txBody>
          <a:bodyPr/>
          <a:lstStyle/>
          <a:p>
            <a:fld id="{4614D998-4D3A-43B3-8B64-22E1F22E92DC}" type="slidenum">
              <a:rPr lang="en-US" smtClean="0"/>
              <a:pPr/>
              <a:t>12</a:t>
            </a:fld>
            <a:endParaRPr lang="en-US"/>
          </a:p>
        </p:txBody>
      </p:sp>
    </p:spTree>
    <p:extLst>
      <p:ext uri="{BB962C8B-B14F-4D97-AF65-F5344CB8AC3E}">
        <p14:creationId xmlns:p14="http://schemas.microsoft.com/office/powerpoint/2010/main" val="26252862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a:t>
            </a:r>
            <a:r>
              <a:rPr lang="en-US" baseline="0" dirty="0"/>
              <a:t> is some miscellaneous information.</a:t>
            </a:r>
          </a:p>
          <a:p>
            <a:endParaRPr lang="en-US" baseline="0" dirty="0"/>
          </a:p>
          <a:p>
            <a:r>
              <a:rPr lang="en-US" baseline="0" dirty="0"/>
              <a:t>As I mentioned earlier, the badging web application automates some steps.  When you create a project entry we try to automatically fill in information, and when a project entry is edited we reject information that is obviously incorrect.  That makes the badging process simpler and more accurate.</a:t>
            </a:r>
          </a:p>
          <a:p>
            <a:endParaRPr lang="en-US" baseline="0" dirty="0"/>
          </a:p>
          <a:p>
            <a:r>
              <a:rPr lang="en-US" baseline="0" dirty="0"/>
              <a:t>Some larger organizations already require badges in some cases, including the open network automation platform and the cloud native computing foundation.  This shows that at least some organizations think that the badge is worth getting.</a:t>
            </a:r>
          </a:p>
          <a:p>
            <a:endParaRPr lang="en-US" baseline="0" dirty="0"/>
          </a:p>
          <a:p>
            <a:r>
              <a:rPr lang="en-US" baseline="0" dirty="0"/>
              <a:t>The badge application makes it easy to display badge information, for example, projects on GitHub can easily modify their README to display their current badge status.  We have a REST API and support Cross-Origin Resource Sharing, also known as CORS.  The REST API and CORS to make it easy to get and display information for specialized needs, for example, to support specialized dashboards.</a:t>
            </a:r>
          </a:p>
        </p:txBody>
      </p:sp>
      <p:sp>
        <p:nvSpPr>
          <p:cNvPr id="4" name="Slide Number Placeholder 3"/>
          <p:cNvSpPr>
            <a:spLocks noGrp="1"/>
          </p:cNvSpPr>
          <p:nvPr>
            <p:ph type="sldNum" sz="quarter" idx="10"/>
          </p:nvPr>
        </p:nvSpPr>
        <p:spPr/>
        <p:txBody>
          <a:bodyPr/>
          <a:lstStyle/>
          <a:p>
            <a:fld id="{4614D998-4D3A-43B3-8B64-22E1F22E92DC}" type="slidenum">
              <a:rPr lang="en-US" smtClean="0"/>
              <a:pPr/>
              <a:t>13</a:t>
            </a:fld>
            <a:endParaRPr lang="en-US"/>
          </a:p>
        </p:txBody>
      </p:sp>
    </p:spTree>
    <p:extLst>
      <p:ext uri="{BB962C8B-B14F-4D97-AF65-F5344CB8AC3E}">
        <p14:creationId xmlns:p14="http://schemas.microsoft.com/office/powerpoint/2010/main" val="5944964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Many projects have said that</a:t>
            </a:r>
            <a:r>
              <a:rPr lang="en-US" baseline="0" dirty="0"/>
              <a:t> getting a CII badge has been very helpful.</a:t>
            </a:r>
          </a:p>
          <a:p>
            <a:endParaRPr lang="en-US" baseline="0" dirty="0"/>
          </a:p>
          <a:p>
            <a:r>
              <a:rPr lang="en-US" dirty="0"/>
              <a:t>The</a:t>
            </a:r>
            <a:r>
              <a:rPr lang="en-US" baseline="0" dirty="0"/>
              <a:t> OWASP ZAP project knew that they should have automated testing, but the desire to get a badge helped them turn their aspiration into a reality.  The </a:t>
            </a:r>
            <a:r>
              <a:rPr lang="en-US" baseline="0" dirty="0" err="1"/>
              <a:t>CommonMark</a:t>
            </a:r>
            <a:r>
              <a:rPr lang="en-US" baseline="0" dirty="0"/>
              <a:t> project implemented HTTPS for their website and published how to report vulnerabilities to their project.  The library JSON for modern C++ added information on how to privately report errors and added a static analysis check to their continuous integration script.  These changes weren’t difficult, and the JSON for Modern C++ project said that they appreciated that these changes could be even done by hobby projects.</a:t>
            </a:r>
            <a:endParaRPr lang="en-US" dirty="0"/>
          </a:p>
        </p:txBody>
      </p:sp>
      <p:sp>
        <p:nvSpPr>
          <p:cNvPr id="4" name="Slide Number Placeholder 3"/>
          <p:cNvSpPr>
            <a:spLocks noGrp="1"/>
          </p:cNvSpPr>
          <p:nvPr>
            <p:ph type="sldNum" sz="quarter" idx="10"/>
          </p:nvPr>
        </p:nvSpPr>
        <p:spPr/>
        <p:txBody>
          <a:bodyPr/>
          <a:lstStyle/>
          <a:p>
            <a:fld id="{4614D998-4D3A-43B3-8B64-22E1F22E92DC}" type="slidenum">
              <a:rPr lang="en-US" smtClean="0"/>
              <a:pPr/>
              <a:t>14</a:t>
            </a:fld>
            <a:endParaRPr lang="en-US"/>
          </a:p>
        </p:txBody>
      </p:sp>
    </p:spTree>
    <p:extLst>
      <p:ext uri="{BB962C8B-B14F-4D97-AF65-F5344CB8AC3E}">
        <p14:creationId xmlns:p14="http://schemas.microsoft.com/office/powerpoint/2010/main" val="15635832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Are you involved in an OSS project?  If you are, I strongly encourage you</a:t>
            </a:r>
            <a:r>
              <a:rPr lang="en-US" baseline="0" dirty="0"/>
              <a:t> to try to get a badge for your project.  Simply start at the badging website, https://bestpractices.coreinfrastructure.org.  Don’t wait until you’re ready, simply get started and you can see what if anything is left to do.  If you have questions, send us an email or create an issue, using a link at the bottom of every webpage.</a:t>
            </a:r>
          </a:p>
          <a:p>
            <a:endParaRPr lang="en-US" baseline="0" dirty="0"/>
          </a:p>
          <a:p>
            <a:r>
              <a:rPr lang="en-US" baseline="0" dirty="0"/>
              <a:t>If you’re looking at using some OSS, you should prefer to use OSS from projects that are applying best practices.  Such projects are trying to do the right thing, and you want to use OSS from projects like that.  It can be time-consuming to evaluate projects this way, so the CII best practices badge can help you identify such projects.</a:t>
            </a:r>
          </a:p>
          <a:p>
            <a:endParaRPr lang="en-US" baseline="0" dirty="0"/>
          </a:p>
          <a:p>
            <a:r>
              <a:rPr lang="en-US" dirty="0"/>
              <a:t>We’ve done our best</a:t>
            </a:r>
            <a:r>
              <a:rPr lang="en-US" baseline="0" dirty="0"/>
              <a:t> to create good criteria, but nothing is perfect.  If you think the criteria need additions or refinements, let us know.  The best practices badge project is itself an OSS project, so we’d love to hear from you.  If you want additional information, the URLs shown here should help.</a:t>
            </a:r>
          </a:p>
          <a:p>
            <a:endParaRPr lang="en-US" baseline="0" dirty="0"/>
          </a:p>
          <a:p>
            <a:r>
              <a:rPr lang="en-US" baseline="0" dirty="0"/>
              <a:t>The bottom line is: Get or check on best practices badges for OSS on https://bestpractices.coreinfrastructure.org.</a:t>
            </a:r>
          </a:p>
          <a:p>
            <a:endParaRPr lang="en-US" baseline="0" dirty="0"/>
          </a:p>
          <a:p>
            <a:r>
              <a:rPr lang="en-US" baseline="0" dirty="0"/>
              <a:t>Thank you for your time.</a:t>
            </a:r>
          </a:p>
        </p:txBody>
      </p:sp>
      <p:sp>
        <p:nvSpPr>
          <p:cNvPr id="4" name="Slide Number Placeholder 3"/>
          <p:cNvSpPr>
            <a:spLocks noGrp="1"/>
          </p:cNvSpPr>
          <p:nvPr>
            <p:ph type="sldNum" sz="quarter" idx="10"/>
          </p:nvPr>
        </p:nvSpPr>
        <p:spPr/>
        <p:txBody>
          <a:bodyPr/>
          <a:lstStyle/>
          <a:p>
            <a:fld id="{4614D998-4D3A-43B3-8B64-22E1F22E92DC}" type="slidenum">
              <a:rPr lang="en-US" smtClean="0"/>
              <a:pPr/>
              <a:t>15</a:t>
            </a:fld>
            <a:endParaRPr lang="en-US"/>
          </a:p>
        </p:txBody>
      </p:sp>
    </p:spTree>
    <p:extLst>
      <p:ext uri="{BB962C8B-B14F-4D97-AF65-F5344CB8AC3E}">
        <p14:creationId xmlns:p14="http://schemas.microsoft.com/office/powerpoint/2010/main" val="26954858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614D998-4D3A-43B3-8B64-22E1F22E92DC}" type="slidenum">
              <a:rPr lang="en-US" smtClean="0"/>
              <a:pPr/>
              <a:t>17</a:t>
            </a:fld>
            <a:endParaRPr lang="en-US"/>
          </a:p>
        </p:txBody>
      </p:sp>
    </p:spTree>
    <p:extLst>
      <p:ext uri="{BB962C8B-B14F-4D97-AF65-F5344CB8AC3E}">
        <p14:creationId xmlns:p14="http://schemas.microsoft.com/office/powerpoint/2010/main" val="3228026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https://landscape.cncf.io/project=graduated&amp;selected=containerd</a:t>
            </a:r>
          </a:p>
        </p:txBody>
      </p:sp>
      <p:sp>
        <p:nvSpPr>
          <p:cNvPr id="4" name="Slide Number Placeholder 3"/>
          <p:cNvSpPr>
            <a:spLocks noGrp="1"/>
          </p:cNvSpPr>
          <p:nvPr>
            <p:ph type="sldNum" sz="quarter" idx="10"/>
          </p:nvPr>
        </p:nvSpPr>
        <p:spPr/>
        <p:txBody>
          <a:bodyPr/>
          <a:lstStyle/>
          <a:p>
            <a:fld id="{4614D998-4D3A-43B3-8B64-22E1F22E92DC}" type="slidenum">
              <a:rPr lang="en-US" smtClean="0"/>
              <a:pPr/>
              <a:t>20</a:t>
            </a:fld>
            <a:endParaRPr lang="en-US"/>
          </a:p>
        </p:txBody>
      </p:sp>
    </p:spTree>
    <p:extLst>
      <p:ext uri="{BB962C8B-B14F-4D97-AF65-F5344CB8AC3E}">
        <p14:creationId xmlns:p14="http://schemas.microsoft.com/office/powerpoint/2010/main" val="42551678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determine what the “top 10” challenges are, I</a:t>
            </a:r>
            <a:r>
              <a:rPr lang="en-US" baseline="0" dirty="0"/>
              <a:t> examined the projects that have at least 90% passing but not 100%, and sorted the MUST criteria that were “Unmet” or “?”.  I didn’t include “SHOULD” or “SUGGESTED”, since those can be justified away with text.  I skipped the “future” criterion </a:t>
            </a:r>
            <a:r>
              <a:rPr lang="en-US" dirty="0" err="1"/>
              <a:t>crypto_certificate_verification_status</a:t>
            </a:r>
            <a:r>
              <a:rPr lang="en-US" dirty="0"/>
              <a:t>,</a:t>
            </a:r>
            <a:r>
              <a:rPr lang="en-US" baseline="0" dirty="0"/>
              <a:t> since it is not required.</a:t>
            </a:r>
          </a:p>
          <a:p>
            <a:endParaRPr lang="en-US" baseline="0" dirty="0"/>
          </a:p>
          <a:p>
            <a:r>
              <a:rPr lang="en-US" baseline="0" dirty="0"/>
              <a:t>The script “</a:t>
            </a:r>
            <a:r>
              <a:rPr lang="en-US" dirty="0"/>
              <a:t>compute-criteria-stats” in the repository</a:t>
            </a:r>
            <a:r>
              <a:rPr lang="en-US" baseline="0" dirty="0"/>
              <a:t> computed these.</a:t>
            </a:r>
          </a:p>
          <a:p>
            <a:endParaRPr lang="en-US" dirty="0"/>
          </a:p>
          <a:p>
            <a:r>
              <a:rPr lang="en-US" dirty="0"/>
              <a:t>Warning sign: https://openclipart.org/detail/104263/warning-sign</a:t>
            </a:r>
          </a:p>
          <a:p>
            <a:r>
              <a:rPr lang="en-US" dirty="0"/>
              <a:t>Beaker:</a:t>
            </a:r>
            <a:r>
              <a:rPr lang="en-US" baseline="0" dirty="0"/>
              <a:t> </a:t>
            </a:r>
            <a:r>
              <a:rPr lang="en-US" dirty="0"/>
              <a:t>https://openclipart.org/detail/272207/beaker-icon</a:t>
            </a:r>
          </a:p>
          <a:p>
            <a:r>
              <a:rPr lang="en-US" dirty="0"/>
              <a:t>Green</a:t>
            </a:r>
            <a:r>
              <a:rPr lang="en-US" baseline="0" dirty="0"/>
              <a:t> tick: </a:t>
            </a:r>
            <a:r>
              <a:rPr lang="en-US" dirty="0"/>
              <a:t>https://openclipart.org/detail/17014/greentick</a:t>
            </a:r>
          </a:p>
          <a:p>
            <a:r>
              <a:rPr lang="en-US" dirty="0"/>
              <a:t>Brain: https://openclipart.org/detail/140701/brain</a:t>
            </a:r>
          </a:p>
          <a:p>
            <a:r>
              <a:rPr lang="en-US" dirty="0"/>
              <a:t>All </a:t>
            </a:r>
            <a:r>
              <a:rPr lang="en-US" dirty="0" err="1"/>
              <a:t>openclipart</a:t>
            </a:r>
            <a:r>
              <a:rPr lang="en-US" dirty="0"/>
              <a:t> is released to the public domain (CC0), see: https://openclipart.org/share</a:t>
            </a:r>
          </a:p>
          <a:p>
            <a:r>
              <a:rPr lang="en-US" dirty="0"/>
              <a:t>Books: https://openclipart.org/detail/192515/stack-of-three-books</a:t>
            </a:r>
          </a:p>
          <a:p>
            <a:endParaRPr lang="en-US" dirty="0"/>
          </a:p>
          <a:p>
            <a:r>
              <a:rPr lang="en-US" dirty="0"/>
              <a:t>Unlock</a:t>
            </a:r>
            <a:r>
              <a:rPr lang="en-US" baseline="0" dirty="0"/>
              <a:t> icon from http://www.iconsdb.com/red-icons/unlock-icon.html - </a:t>
            </a:r>
            <a:r>
              <a:rPr lang="en-US" dirty="0"/>
              <a:t>This icon is provided by icons8 as Creative Commons Attribution-</a:t>
            </a:r>
            <a:r>
              <a:rPr lang="en-US" dirty="0" err="1"/>
              <a:t>NoDerivs</a:t>
            </a:r>
            <a:r>
              <a:rPr lang="en-US" dirty="0"/>
              <a:t> 3.0.</a:t>
            </a:r>
          </a:p>
          <a:p>
            <a:endParaRPr lang="en-US" dirty="0"/>
          </a:p>
        </p:txBody>
      </p:sp>
      <p:sp>
        <p:nvSpPr>
          <p:cNvPr id="4" name="Slide Number Placeholder 3"/>
          <p:cNvSpPr>
            <a:spLocks noGrp="1"/>
          </p:cNvSpPr>
          <p:nvPr>
            <p:ph type="sldNum" sz="quarter" idx="10"/>
          </p:nvPr>
        </p:nvSpPr>
        <p:spPr/>
        <p:txBody>
          <a:bodyPr/>
          <a:lstStyle/>
          <a:p>
            <a:fld id="{4614D998-4D3A-43B3-8B64-22E1F22E92DC}" type="slidenum">
              <a:rPr lang="en-US" smtClean="0"/>
              <a:pPr/>
              <a:t>24</a:t>
            </a:fld>
            <a:endParaRPr lang="en-US"/>
          </a:p>
        </p:txBody>
      </p:sp>
    </p:spTree>
    <p:extLst>
      <p:ext uri="{BB962C8B-B14F-4D97-AF65-F5344CB8AC3E}">
        <p14:creationId xmlns:p14="http://schemas.microsoft.com/office/powerpoint/2010/main" val="33197134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2014, the Heartbleed vulnerability was found in the OpenSSL cryptographic library</a:t>
            </a:r>
            <a:r>
              <a:rPr lang="en-US" baseline="0" dirty="0"/>
              <a:t>.  OpenSSL is widely used, so this vulnerability had a big impact.  However, the bigger issue was that when people investigated the OpenSSL project itself, many didn’t like what they saw.  At the time the OpenSSL project didn’t have a lot of support and failed to apply some widely accepted practices. Defects, including vulnerabilities, can happen to any project, but avoidable problems are something else.</a:t>
            </a:r>
            <a:endParaRPr lang="en-US" dirty="0"/>
          </a:p>
          <a:p>
            <a:endParaRPr lang="en-US" dirty="0"/>
          </a:p>
          <a:p>
            <a:r>
              <a:rPr lang="en-US" dirty="0"/>
              <a:t>==</a:t>
            </a:r>
          </a:p>
          <a:p>
            <a:endParaRPr lang="en-US" dirty="0"/>
          </a:p>
          <a:p>
            <a:r>
              <a:rPr lang="en-US" dirty="0"/>
              <a:t>Heartbleed logo is free to use, rights waived via CC0, per http://heartbleed.com/</a:t>
            </a:r>
          </a:p>
        </p:txBody>
      </p:sp>
      <p:sp>
        <p:nvSpPr>
          <p:cNvPr id="4" name="Slide Number Placeholder 3"/>
          <p:cNvSpPr>
            <a:spLocks noGrp="1"/>
          </p:cNvSpPr>
          <p:nvPr>
            <p:ph type="sldNum" sz="quarter" idx="10"/>
          </p:nvPr>
        </p:nvSpPr>
        <p:spPr/>
        <p:txBody>
          <a:bodyPr/>
          <a:lstStyle/>
          <a:p>
            <a:fld id="{4614D998-4D3A-43B3-8B64-22E1F22E92DC}" type="slidenum">
              <a:rPr lang="en-US" smtClean="0"/>
              <a:pPr/>
              <a:t>1</a:t>
            </a:fld>
            <a:endParaRPr lang="en-US"/>
          </a:p>
        </p:txBody>
      </p:sp>
    </p:spTree>
    <p:extLst>
      <p:ext uri="{BB962C8B-B14F-4D97-AF65-F5344CB8AC3E}">
        <p14:creationId xmlns:p14="http://schemas.microsoft.com/office/powerpoint/2010/main" val="9809281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Physical LOC: Code 3,181; Test 2,831</a:t>
            </a:r>
          </a:p>
          <a:p>
            <a:endParaRPr lang="en-US" dirty="0"/>
          </a:p>
          <a:p>
            <a:r>
              <a:rPr lang="en-US" dirty="0"/>
              <a:t>https://codeclimate.com/blog/deciphering-ruby-code-metrics/</a:t>
            </a:r>
          </a:p>
        </p:txBody>
      </p:sp>
      <p:sp>
        <p:nvSpPr>
          <p:cNvPr id="4" name="Slide Number Placeholder 3"/>
          <p:cNvSpPr>
            <a:spLocks noGrp="1"/>
          </p:cNvSpPr>
          <p:nvPr>
            <p:ph type="sldNum" sz="quarter" idx="10"/>
          </p:nvPr>
        </p:nvSpPr>
        <p:spPr/>
        <p:txBody>
          <a:bodyPr/>
          <a:lstStyle/>
          <a:p>
            <a:fld id="{4614D998-4D3A-43B3-8B64-22E1F22E92DC}" type="slidenum">
              <a:rPr lang="en-US" smtClean="0"/>
              <a:pPr/>
              <a:t>36</a:t>
            </a:fld>
            <a:endParaRPr lang="en-US"/>
          </a:p>
        </p:txBody>
      </p:sp>
    </p:spTree>
    <p:extLst>
      <p:ext uri="{BB962C8B-B14F-4D97-AF65-F5344CB8AC3E}">
        <p14:creationId xmlns:p14="http://schemas.microsoft.com/office/powerpoint/2010/main" val="18365419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614D998-4D3A-43B3-8B64-22E1F22E92DC}" type="slidenum">
              <a:rPr lang="en-US" smtClean="0"/>
              <a:pPr/>
              <a:t>49</a:t>
            </a:fld>
            <a:endParaRPr lang="en-US"/>
          </a:p>
        </p:txBody>
      </p:sp>
    </p:spTree>
    <p:extLst>
      <p:ext uri="{BB962C8B-B14F-4D97-AF65-F5344CB8AC3E}">
        <p14:creationId xmlns:p14="http://schemas.microsoft.com/office/powerpoint/2010/main" val="25174858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a:t>
            </a:r>
            <a:r>
              <a:rPr lang="en-US" baseline="0" dirty="0"/>
              <a:t> short, the practices used by an OSS project affect its users.  It is NOT true that all OSS is insecure, or that all OSS is secure. Similarly, it is NOT true that all OSS is of poor quality, or that it all has excellent quality.  Instead, OSS tends to be more secure and higher quality if the project follows good practices.</a:t>
            </a:r>
          </a:p>
          <a:p>
            <a:endParaRPr lang="en-US" baseline="0" dirty="0"/>
          </a:p>
          <a:p>
            <a:r>
              <a:rPr lang="en-US" dirty="0"/>
              <a:t>Practices</a:t>
            </a:r>
            <a:r>
              <a:rPr lang="en-US" baseline="0" dirty="0"/>
              <a:t> aren’t enough, of course, because OSS projects need good people to develop the software.  But good people aren’t enough. </a:t>
            </a:r>
            <a:r>
              <a:rPr lang="en-US" baseline="0" dirty="0">
                <a:solidFill>
                  <a:srgbClr val="FF0000"/>
                </a:solidFill>
              </a:rPr>
              <a:t>If the project doesn’t test the software that the project develops, or doesn’t use version </a:t>
            </a:r>
            <a:r>
              <a:rPr lang="en-US" baseline="0" dirty="0"/>
              <a:t>control software, or doesn’t follow other widely accepted good practices, then many avoidable problems typically result.  Both creators and users of open source software want good results, so it’d be helpful to encourage identifying those practices and encouraging their use.  But what are those good practices?  How can we encourage projects to follow them?  And how can anyone know if those good practices being followed by some particular project?</a:t>
            </a:r>
            <a:endParaRPr lang="en-US" dirty="0"/>
          </a:p>
        </p:txBody>
      </p:sp>
      <p:sp>
        <p:nvSpPr>
          <p:cNvPr id="4" name="Slide Number Placeholder 3"/>
          <p:cNvSpPr>
            <a:spLocks noGrp="1"/>
          </p:cNvSpPr>
          <p:nvPr>
            <p:ph type="sldNum" sz="quarter" idx="10"/>
          </p:nvPr>
        </p:nvSpPr>
        <p:spPr/>
        <p:txBody>
          <a:bodyPr/>
          <a:lstStyle/>
          <a:p>
            <a:fld id="{4614D998-4D3A-43B3-8B64-22E1F22E92DC}" type="slidenum">
              <a:rPr lang="en-US" smtClean="0"/>
              <a:pPr/>
              <a:t>2</a:t>
            </a:fld>
            <a:endParaRPr lang="en-US"/>
          </a:p>
        </p:txBody>
      </p:sp>
    </p:spTree>
    <p:extLst>
      <p:ext uri="{BB962C8B-B14F-4D97-AF65-F5344CB8AC3E}">
        <p14:creationId xmlns:p14="http://schemas.microsoft.com/office/powerpoint/2010/main" val="22354629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leads us</a:t>
            </a:r>
            <a:r>
              <a:rPr lang="en-US" baseline="0" dirty="0"/>
              <a:t> to the CII best practices badge.  We identified a set of best practices for producing OSS, based on the practices of well-run OSS projects. Each practice increases the likelihood of producing better quality or security.  We then turned those practices into a simple set of criteria that can be applied to any OSS project.  Some criteria also apply to proprietary software, but many don’t, because many criteria focus on enabling worldwide review and participation.</a:t>
            </a:r>
          </a:p>
          <a:p>
            <a:endParaRPr lang="en-US" baseline="0" dirty="0"/>
          </a:p>
          <a:p>
            <a:r>
              <a:rPr lang="en-US" baseline="0" dirty="0"/>
              <a:t>We also developed a web application that allows OSS projects to self-certify that they meet the criteria.  If an OSS project meets the criteria, the project gets a corresponding badge. All of this is at no cost to the OSS projects. We chose self-certification because there are literally millions of OSS projects, and self-certification can scale to such sizes.  Self-certification systems can have problems, so we countered those problems in a variety of ways.  Perhaps the most important is that we automate the process; in a number of cases we automatically determine if a project meets a criterion. We also require that the answers be public, so that the public can judge the accuracy of the answers.  We do spot-checks, and the answers can even be overridden if a project falsifies their answers. As a result, we believe we’ve developed an approach that scales yet provides good confidence in those answers.</a:t>
            </a:r>
          </a:p>
        </p:txBody>
      </p:sp>
      <p:sp>
        <p:nvSpPr>
          <p:cNvPr id="4" name="Slide Number Placeholder 3"/>
          <p:cNvSpPr>
            <a:spLocks noGrp="1"/>
          </p:cNvSpPr>
          <p:nvPr>
            <p:ph type="sldNum" sz="quarter" idx="10"/>
          </p:nvPr>
        </p:nvSpPr>
        <p:spPr/>
        <p:txBody>
          <a:bodyPr/>
          <a:lstStyle/>
          <a:p>
            <a:fld id="{4614D998-4D3A-43B3-8B64-22E1F22E92DC}" type="slidenum">
              <a:rPr lang="en-US" smtClean="0"/>
              <a:pPr/>
              <a:t>3</a:t>
            </a:fld>
            <a:endParaRPr lang="en-US"/>
          </a:p>
        </p:txBody>
      </p:sp>
    </p:spTree>
    <p:extLst>
      <p:ext uri="{BB962C8B-B14F-4D97-AF65-F5344CB8AC3E}">
        <p14:creationId xmlns:p14="http://schemas.microsoft.com/office/powerpoint/2010/main" val="20331332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a:t>
            </a:r>
            <a:r>
              <a:rPr lang="en-US" baseline="0" dirty="0"/>
              <a:t> badging project was created by the Linux Foundation’s Core Infrastructure Initiative, abbreviated as CII. The Linux Foundation is a nonprofit mutual benefit corporation which already supports a wide variety of OSS projects that you probably use every day, such as the Linux kernel, JS foundation, cloud native computing foundation, and R consortium.</a:t>
            </a:r>
          </a:p>
          <a:p>
            <a:endParaRPr lang="en-US" baseline="0" dirty="0"/>
          </a:p>
          <a:p>
            <a:r>
              <a:rPr lang="en-US" baseline="0" dirty="0"/>
              <a:t>The badging project is itself an OSS project, and you’ll be glad to know that we earn our own badge.</a:t>
            </a:r>
            <a:endParaRPr lang="en-US" dirty="0"/>
          </a:p>
        </p:txBody>
      </p:sp>
      <p:sp>
        <p:nvSpPr>
          <p:cNvPr id="4" name="Slide Number Placeholder 3"/>
          <p:cNvSpPr>
            <a:spLocks noGrp="1"/>
          </p:cNvSpPr>
          <p:nvPr>
            <p:ph type="sldNum" sz="quarter" idx="10"/>
          </p:nvPr>
        </p:nvSpPr>
        <p:spPr/>
        <p:txBody>
          <a:bodyPr/>
          <a:lstStyle/>
          <a:p>
            <a:fld id="{4614D998-4D3A-43B3-8B64-22E1F22E92DC}" type="slidenum">
              <a:rPr lang="en-US" smtClean="0"/>
              <a:pPr/>
              <a:t>4</a:t>
            </a:fld>
            <a:endParaRPr lang="en-US"/>
          </a:p>
        </p:txBody>
      </p:sp>
    </p:spTree>
    <p:extLst>
      <p:ext uri="{BB962C8B-B14F-4D97-AF65-F5344CB8AC3E}">
        <p14:creationId xmlns:p14="http://schemas.microsoft.com/office/powerpoint/2010/main" val="35977294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can’t remember</a:t>
            </a:r>
            <a:r>
              <a:rPr lang="en-US" baseline="0" dirty="0"/>
              <a:t> anything else from this presentation, please remember that if you participate in an OSS project, please go to https://bestpractices.coreinfrastructure.org and start the process of getting a badge.  What you see here is a quick screenshot of our home page, you just click on the green button to get started.  You can also click on the Projects link to see some of the other projects that have or are working on getting a badge.</a:t>
            </a:r>
            <a:endParaRPr lang="en-US" dirty="0"/>
          </a:p>
        </p:txBody>
      </p:sp>
      <p:sp>
        <p:nvSpPr>
          <p:cNvPr id="4" name="Slide Number Placeholder 3"/>
          <p:cNvSpPr>
            <a:spLocks noGrp="1"/>
          </p:cNvSpPr>
          <p:nvPr>
            <p:ph type="sldNum" sz="quarter" idx="10"/>
          </p:nvPr>
        </p:nvSpPr>
        <p:spPr/>
        <p:txBody>
          <a:bodyPr/>
          <a:lstStyle/>
          <a:p>
            <a:fld id="{4614D998-4D3A-43B3-8B64-22E1F22E92DC}" type="slidenum">
              <a:rPr lang="en-US" smtClean="0"/>
              <a:pPr/>
              <a:t>5</a:t>
            </a:fld>
            <a:endParaRPr lang="en-US"/>
          </a:p>
        </p:txBody>
      </p:sp>
    </p:spTree>
    <p:extLst>
      <p:ext uri="{BB962C8B-B14F-4D97-AF65-F5344CB8AC3E}">
        <p14:creationId xmlns:p14="http://schemas.microsoft.com/office/powerpoint/2010/main" val="34989560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Lots</a:t>
            </a:r>
            <a:r>
              <a:rPr lang="en-US" baseline="0" dirty="0"/>
              <a:t> of OSS projects have earned a best practices badge.  You’re probably using many of them now.  Badge earners include the Linux kernel, Kubernetes, Node.js, and curl. The OpenSSL project has made a number of changes, and they’ve earned a badge too.</a:t>
            </a:r>
          </a:p>
          <a:p>
            <a:endParaRPr lang="en-US" baseline="0" dirty="0"/>
          </a:p>
          <a:p>
            <a:endParaRPr lang="en-US" baseline="0" dirty="0"/>
          </a:p>
          <a:p>
            <a:r>
              <a:rPr lang="en-US" baseline="0" dirty="0"/>
              <a:t>===</a:t>
            </a:r>
          </a:p>
          <a:p>
            <a:r>
              <a:rPr lang="en-US" baseline="0" dirty="0"/>
              <a:t>Most of the logos shown here have a trademark owned by their respective project.  They’re shown here to help quickly identify them (and congratulate them!).</a:t>
            </a:r>
          </a:p>
        </p:txBody>
      </p:sp>
      <p:sp>
        <p:nvSpPr>
          <p:cNvPr id="4" name="Slide Number Placeholder 3"/>
          <p:cNvSpPr>
            <a:spLocks noGrp="1"/>
          </p:cNvSpPr>
          <p:nvPr>
            <p:ph type="sldNum" sz="quarter" idx="10"/>
          </p:nvPr>
        </p:nvSpPr>
        <p:spPr/>
        <p:txBody>
          <a:bodyPr/>
          <a:lstStyle/>
          <a:p>
            <a:fld id="{4614D998-4D3A-43B3-8B64-22E1F22E92DC}" type="slidenum">
              <a:rPr lang="en-US" smtClean="0"/>
              <a:pPr/>
              <a:t>6</a:t>
            </a:fld>
            <a:endParaRPr lang="en-US"/>
          </a:p>
        </p:txBody>
      </p:sp>
    </p:spTree>
    <p:extLst>
      <p:ext uri="{BB962C8B-B14F-4D97-AF65-F5344CB8AC3E}">
        <p14:creationId xmlns:p14="http://schemas.microsoft.com/office/powerpoint/2010/main" val="8574739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you can see, since May 2016 when the CII Badging project became generally available we’ve had continuous growth in the number of participating projects and the number of projects that have earned a passing badge.</a:t>
            </a:r>
          </a:p>
        </p:txBody>
      </p:sp>
      <p:sp>
        <p:nvSpPr>
          <p:cNvPr id="4" name="Slide Number Placeholder 3"/>
          <p:cNvSpPr>
            <a:spLocks noGrp="1"/>
          </p:cNvSpPr>
          <p:nvPr>
            <p:ph type="sldNum" sz="quarter" idx="5"/>
          </p:nvPr>
        </p:nvSpPr>
        <p:spPr/>
        <p:txBody>
          <a:bodyPr/>
          <a:lstStyle/>
          <a:p>
            <a:fld id="{4614D998-4D3A-43B3-8B64-22E1F22E92DC}" type="slidenum">
              <a:rPr lang="en-US" smtClean="0"/>
              <a:pPr/>
              <a:t>7</a:t>
            </a:fld>
            <a:endParaRPr lang="en-US"/>
          </a:p>
        </p:txBody>
      </p:sp>
    </p:spTree>
    <p:extLst>
      <p:ext uri="{BB962C8B-B14F-4D97-AF65-F5344CB8AC3E}">
        <p14:creationId xmlns:p14="http://schemas.microsoft.com/office/powerpoint/2010/main" val="3144574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three badge levels: passing, silver, and gold. “Passing” captures what well-run projects typically already do. Silver is harder but is still possible for 1-person projects. Gold is even more difficult and includes criteria that require multiple developers.</a:t>
            </a:r>
          </a:p>
        </p:txBody>
      </p:sp>
      <p:sp>
        <p:nvSpPr>
          <p:cNvPr id="4" name="Slide Number Placeholder 3"/>
          <p:cNvSpPr>
            <a:spLocks noGrp="1"/>
          </p:cNvSpPr>
          <p:nvPr>
            <p:ph type="sldNum" sz="quarter" idx="5"/>
          </p:nvPr>
        </p:nvSpPr>
        <p:spPr/>
        <p:txBody>
          <a:bodyPr/>
          <a:lstStyle/>
          <a:p>
            <a:fld id="{4614D998-4D3A-43B3-8B64-22E1F22E92DC}" type="slidenum">
              <a:rPr lang="en-US" smtClean="0"/>
              <a:pPr/>
              <a:t>8</a:t>
            </a:fld>
            <a:endParaRPr lang="en-US"/>
          </a:p>
        </p:txBody>
      </p:sp>
    </p:spTree>
    <p:extLst>
      <p:ext uri="{BB962C8B-B14F-4D97-AF65-F5344CB8AC3E}">
        <p14:creationId xmlns:p14="http://schemas.microsoft.com/office/powerpoint/2010/main" val="160214888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reserve="1">
  <p:cSld name="Title">
    <p:bg>
      <p:bgPr>
        <a:blipFill rotWithShape="1">
          <a:blip r:embed="rId2">
            <a:alphaModFix/>
          </a:blip>
          <a:stretch>
            <a:fillRect/>
          </a:stretch>
        </a:blipFill>
        <a:effectLst/>
      </p:bgPr>
    </p:bg>
    <p:spTree>
      <p:nvGrpSpPr>
        <p:cNvPr id="1" name="Shape 54"/>
        <p:cNvGrpSpPr/>
        <p:nvPr/>
      </p:nvGrpSpPr>
      <p:grpSpPr>
        <a:xfrm>
          <a:off x="0" y="0"/>
          <a:ext cx="0" cy="0"/>
          <a:chOff x="0" y="0"/>
          <a:chExt cx="0" cy="0"/>
        </a:xfrm>
      </p:grpSpPr>
      <p:sp>
        <p:nvSpPr>
          <p:cNvPr id="55" name="Google Shape;55;p14"/>
          <p:cNvSpPr txBox="1">
            <a:spLocks noGrp="1"/>
          </p:cNvSpPr>
          <p:nvPr>
            <p:ph type="ctrTitle"/>
          </p:nvPr>
        </p:nvSpPr>
        <p:spPr>
          <a:xfrm>
            <a:off x="628650" y="969963"/>
            <a:ext cx="4400550" cy="2387600"/>
          </a:xfrm>
          <a:prstGeom prst="rect">
            <a:avLst/>
          </a:prstGeom>
          <a:noFill/>
          <a:ln>
            <a:noFill/>
          </a:ln>
        </p:spPr>
        <p:txBody>
          <a:bodyPr spcFirstLastPara="1" wrap="square" lIns="68575" tIns="68575" rIns="68575" bIns="68575" anchor="ctr" anchorCtr="0">
            <a:noAutofit/>
          </a:bodyPr>
          <a:lstStyle>
            <a:lvl1pPr marL="0" marR="0" lvl="0" indent="0" algn="l" rtl="0">
              <a:lnSpc>
                <a:spcPct val="100000"/>
              </a:lnSpc>
              <a:spcBef>
                <a:spcPts val="0"/>
              </a:spcBef>
              <a:spcAft>
                <a:spcPts val="0"/>
              </a:spcAft>
              <a:buClr>
                <a:schemeClr val="lt1"/>
              </a:buClr>
              <a:buSzPts val="2400"/>
              <a:buNone/>
              <a:defRPr sz="2400" i="0" u="none" strike="noStrike" cap="none">
                <a:solidFill>
                  <a:schemeClr val="lt1"/>
                </a:solidFill>
              </a:defRPr>
            </a:lvl1pPr>
            <a:lvl2pPr lvl="1" indent="0">
              <a:spcBef>
                <a:spcPts val="0"/>
              </a:spcBef>
              <a:spcAft>
                <a:spcPts val="0"/>
              </a:spcAft>
              <a:buSzPts val="2400"/>
              <a:buNone/>
              <a:defRPr sz="2400"/>
            </a:lvl2pPr>
            <a:lvl3pPr lvl="2" indent="0">
              <a:spcBef>
                <a:spcPts val="0"/>
              </a:spcBef>
              <a:spcAft>
                <a:spcPts val="0"/>
              </a:spcAft>
              <a:buSzPts val="2400"/>
              <a:buNone/>
              <a:defRPr sz="2400"/>
            </a:lvl3pPr>
            <a:lvl4pPr lvl="3" indent="0">
              <a:spcBef>
                <a:spcPts val="0"/>
              </a:spcBef>
              <a:spcAft>
                <a:spcPts val="0"/>
              </a:spcAft>
              <a:buSzPts val="2400"/>
              <a:buNone/>
              <a:defRPr sz="2400"/>
            </a:lvl4pPr>
            <a:lvl5pPr lvl="4" indent="0">
              <a:spcBef>
                <a:spcPts val="0"/>
              </a:spcBef>
              <a:spcAft>
                <a:spcPts val="0"/>
              </a:spcAft>
              <a:buSzPts val="2400"/>
              <a:buNone/>
              <a:defRPr sz="2400"/>
            </a:lvl5pPr>
            <a:lvl6pPr lvl="5" indent="0">
              <a:spcBef>
                <a:spcPts val="0"/>
              </a:spcBef>
              <a:spcAft>
                <a:spcPts val="0"/>
              </a:spcAft>
              <a:buSzPts val="2400"/>
              <a:buNone/>
              <a:defRPr sz="2400"/>
            </a:lvl6pPr>
            <a:lvl7pPr lvl="6" indent="0">
              <a:spcBef>
                <a:spcPts val="0"/>
              </a:spcBef>
              <a:spcAft>
                <a:spcPts val="0"/>
              </a:spcAft>
              <a:buSzPts val="2400"/>
              <a:buNone/>
              <a:defRPr sz="2400"/>
            </a:lvl7pPr>
            <a:lvl8pPr lvl="7" indent="0">
              <a:spcBef>
                <a:spcPts val="0"/>
              </a:spcBef>
              <a:spcAft>
                <a:spcPts val="0"/>
              </a:spcAft>
              <a:buSzPts val="2400"/>
              <a:buNone/>
              <a:defRPr sz="2400"/>
            </a:lvl8pPr>
            <a:lvl9pPr lvl="8" indent="0">
              <a:spcBef>
                <a:spcPts val="0"/>
              </a:spcBef>
              <a:spcAft>
                <a:spcPts val="0"/>
              </a:spcAft>
              <a:buSzPts val="2400"/>
              <a:buNone/>
              <a:defRPr sz="2400"/>
            </a:lvl9pPr>
          </a:lstStyle>
          <a:p>
            <a:endParaRPr/>
          </a:p>
        </p:txBody>
      </p:sp>
      <p:sp>
        <p:nvSpPr>
          <p:cNvPr id="56" name="Google Shape;56;p14"/>
          <p:cNvSpPr txBox="1">
            <a:spLocks noGrp="1"/>
          </p:cNvSpPr>
          <p:nvPr>
            <p:ph type="subTitle" idx="1"/>
          </p:nvPr>
        </p:nvSpPr>
        <p:spPr>
          <a:xfrm>
            <a:off x="628650" y="3449637"/>
            <a:ext cx="4400550" cy="837883"/>
          </a:xfrm>
          <a:prstGeom prst="rect">
            <a:avLst/>
          </a:prstGeom>
          <a:noFill/>
          <a:ln>
            <a:noFill/>
          </a:ln>
        </p:spPr>
        <p:txBody>
          <a:bodyPr spcFirstLastPara="1" wrap="square" lIns="68575" tIns="68575" rIns="68575" bIns="68575" anchor="ctr" anchorCtr="0">
            <a:noAutofit/>
          </a:bodyPr>
          <a:lstStyle>
            <a:lvl1pPr marL="0" marR="0" lvl="0" indent="0" algn="l" rtl="0">
              <a:lnSpc>
                <a:spcPct val="100000"/>
              </a:lnSpc>
              <a:spcBef>
                <a:spcPts val="800"/>
              </a:spcBef>
              <a:spcAft>
                <a:spcPts val="0"/>
              </a:spcAft>
              <a:buClr>
                <a:srgbClr val="168FDF"/>
              </a:buClr>
              <a:buSzPts val="1700"/>
              <a:buNone/>
              <a:defRPr sz="1500" i="0" u="none" strike="noStrike" cap="none">
                <a:solidFill>
                  <a:schemeClr val="lt1"/>
                </a:solidFill>
              </a:defRPr>
            </a:lvl1pPr>
            <a:lvl2pPr marL="342900" marR="0" lvl="1" indent="0" algn="ctr" rtl="0">
              <a:lnSpc>
                <a:spcPct val="100000"/>
              </a:lnSpc>
              <a:spcBef>
                <a:spcPts val="400"/>
              </a:spcBef>
              <a:spcAft>
                <a:spcPts val="0"/>
              </a:spcAft>
              <a:buClr>
                <a:srgbClr val="168FDF"/>
              </a:buClr>
              <a:buSzPts val="1500"/>
              <a:buNone/>
              <a:defRPr sz="1500" i="0" u="none" strike="noStrike" cap="none">
                <a:solidFill>
                  <a:srgbClr val="2F2F2F"/>
                </a:solidFill>
              </a:defRPr>
            </a:lvl2pPr>
            <a:lvl3pPr marL="685800" marR="0" lvl="2" indent="0" algn="ctr" rtl="0">
              <a:lnSpc>
                <a:spcPct val="100000"/>
              </a:lnSpc>
              <a:spcBef>
                <a:spcPts val="400"/>
              </a:spcBef>
              <a:spcAft>
                <a:spcPts val="0"/>
              </a:spcAft>
              <a:buClr>
                <a:srgbClr val="168FDF"/>
              </a:buClr>
              <a:buSzPts val="1400"/>
              <a:buNone/>
              <a:defRPr sz="1400" i="0" u="none" strike="noStrike" cap="none">
                <a:solidFill>
                  <a:srgbClr val="2F2F2F"/>
                </a:solidFill>
              </a:defRPr>
            </a:lvl3pPr>
            <a:lvl4pPr marL="1028700" marR="0" lvl="3" indent="0" algn="ctr" rtl="0">
              <a:lnSpc>
                <a:spcPct val="100000"/>
              </a:lnSpc>
              <a:spcBef>
                <a:spcPts val="400"/>
              </a:spcBef>
              <a:spcAft>
                <a:spcPts val="0"/>
              </a:spcAft>
              <a:buClr>
                <a:srgbClr val="168FDF"/>
              </a:buClr>
              <a:buSzPts val="1200"/>
              <a:buNone/>
              <a:defRPr sz="1200" i="0" u="none" strike="noStrike" cap="none">
                <a:solidFill>
                  <a:srgbClr val="2F2F2F"/>
                </a:solidFill>
              </a:defRPr>
            </a:lvl4pPr>
            <a:lvl5pPr marL="1371600" marR="0" lvl="4" indent="0" algn="ctr" rtl="0">
              <a:lnSpc>
                <a:spcPct val="100000"/>
              </a:lnSpc>
              <a:spcBef>
                <a:spcPts val="400"/>
              </a:spcBef>
              <a:spcAft>
                <a:spcPts val="0"/>
              </a:spcAft>
              <a:buClr>
                <a:srgbClr val="168FDF"/>
              </a:buClr>
              <a:buSzPts val="1100"/>
              <a:buNone/>
              <a:defRPr sz="1200" i="0" u="none" strike="noStrike" cap="none">
                <a:solidFill>
                  <a:srgbClr val="2F2F2F"/>
                </a:solidFill>
              </a:defRPr>
            </a:lvl5pPr>
            <a:lvl6pPr marL="1714500" marR="0" lvl="5" indent="0" algn="ctr" rtl="0">
              <a:lnSpc>
                <a:spcPct val="90000"/>
              </a:lnSpc>
              <a:spcBef>
                <a:spcPts val="400"/>
              </a:spcBef>
              <a:spcAft>
                <a:spcPts val="0"/>
              </a:spcAft>
              <a:buClr>
                <a:schemeClr val="dk1"/>
              </a:buClr>
              <a:buSzPts val="1400"/>
              <a:buNone/>
              <a:defRPr sz="1200" i="0" u="none" strike="noStrike" cap="none">
                <a:solidFill>
                  <a:schemeClr val="dk1"/>
                </a:solidFill>
              </a:defRPr>
            </a:lvl6pPr>
            <a:lvl7pPr marL="2057400" marR="0" lvl="6" indent="0" algn="ctr" rtl="0">
              <a:lnSpc>
                <a:spcPct val="90000"/>
              </a:lnSpc>
              <a:spcBef>
                <a:spcPts val="400"/>
              </a:spcBef>
              <a:spcAft>
                <a:spcPts val="0"/>
              </a:spcAft>
              <a:buClr>
                <a:schemeClr val="dk1"/>
              </a:buClr>
              <a:buSzPts val="1400"/>
              <a:buNone/>
              <a:defRPr sz="1200" i="0" u="none" strike="noStrike" cap="none">
                <a:solidFill>
                  <a:schemeClr val="dk1"/>
                </a:solidFill>
              </a:defRPr>
            </a:lvl7pPr>
            <a:lvl8pPr marL="2400300" marR="0" lvl="7" indent="0" algn="ctr" rtl="0">
              <a:lnSpc>
                <a:spcPct val="90000"/>
              </a:lnSpc>
              <a:spcBef>
                <a:spcPts val="400"/>
              </a:spcBef>
              <a:spcAft>
                <a:spcPts val="0"/>
              </a:spcAft>
              <a:buClr>
                <a:schemeClr val="dk1"/>
              </a:buClr>
              <a:buSzPts val="1400"/>
              <a:buNone/>
              <a:defRPr sz="1200" i="0" u="none" strike="noStrike" cap="none">
                <a:solidFill>
                  <a:schemeClr val="dk1"/>
                </a:solidFill>
              </a:defRPr>
            </a:lvl8pPr>
            <a:lvl9pPr marL="2743200" marR="0" lvl="8" indent="0" algn="ctr" rtl="0">
              <a:lnSpc>
                <a:spcPct val="90000"/>
              </a:lnSpc>
              <a:spcBef>
                <a:spcPts val="400"/>
              </a:spcBef>
              <a:spcAft>
                <a:spcPts val="0"/>
              </a:spcAft>
              <a:buClr>
                <a:schemeClr val="dk1"/>
              </a:buClr>
              <a:buSzPts val="1400"/>
              <a:buNone/>
              <a:defRPr sz="1200" i="0" u="none" strike="noStrike" cap="none">
                <a:solidFill>
                  <a:schemeClr val="dk1"/>
                </a:solidFill>
              </a:defRPr>
            </a:lvl9pPr>
          </a:lstStyle>
          <a:p>
            <a:endParaRPr/>
          </a:p>
        </p:txBody>
      </p:sp>
      <p:pic>
        <p:nvPicPr>
          <p:cNvPr id="57" name="Google Shape;57;p14" descr="A picture containing thing&#10;&#10;Description generated with high confidence"/>
          <p:cNvPicPr preferRelativeResize="0"/>
          <p:nvPr/>
        </p:nvPicPr>
        <p:blipFill rotWithShape="1">
          <a:blip r:embed="rId3">
            <a:alphaModFix/>
          </a:blip>
          <a:srcRect/>
          <a:stretch/>
        </p:blipFill>
        <p:spPr>
          <a:xfrm>
            <a:off x="628650" y="5835958"/>
            <a:ext cx="3771900" cy="300175"/>
          </a:xfrm>
          <a:prstGeom prst="rect">
            <a:avLst/>
          </a:prstGeom>
          <a:noFill/>
          <a:ln>
            <a:noFill/>
          </a:ln>
        </p:spPr>
      </p:pic>
      <p:sp>
        <p:nvSpPr>
          <p:cNvPr id="58" name="Google Shape;58;p14"/>
          <p:cNvSpPr txBox="1">
            <a:spLocks noGrp="1"/>
          </p:cNvSpPr>
          <p:nvPr>
            <p:ph type="sldNum" idx="12"/>
          </p:nvPr>
        </p:nvSpPr>
        <p:spPr>
          <a:xfrm>
            <a:off x="8868254" y="6583680"/>
            <a:ext cx="275746" cy="27432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800" i="0" u="none" strike="noStrike" cap="none">
                <a:solidFill>
                  <a:schemeClr val="lt1"/>
                </a:solidFill>
              </a:defRPr>
            </a:lvl1pPr>
            <a:lvl2pPr marL="0" marR="0" lvl="1" indent="0" algn="r" rtl="0">
              <a:spcBef>
                <a:spcPts val="0"/>
              </a:spcBef>
              <a:buNone/>
              <a:defRPr sz="800" i="0" u="none" strike="noStrike" cap="none">
                <a:solidFill>
                  <a:schemeClr val="lt1"/>
                </a:solidFill>
              </a:defRPr>
            </a:lvl2pPr>
            <a:lvl3pPr marL="0" marR="0" lvl="2" indent="0" algn="r" rtl="0">
              <a:spcBef>
                <a:spcPts val="0"/>
              </a:spcBef>
              <a:buNone/>
              <a:defRPr sz="800" i="0" u="none" strike="noStrike" cap="none">
                <a:solidFill>
                  <a:schemeClr val="lt1"/>
                </a:solidFill>
              </a:defRPr>
            </a:lvl3pPr>
            <a:lvl4pPr marL="0" marR="0" lvl="3" indent="0" algn="r" rtl="0">
              <a:spcBef>
                <a:spcPts val="0"/>
              </a:spcBef>
              <a:buNone/>
              <a:defRPr sz="800" i="0" u="none" strike="noStrike" cap="none">
                <a:solidFill>
                  <a:schemeClr val="lt1"/>
                </a:solidFill>
              </a:defRPr>
            </a:lvl4pPr>
            <a:lvl5pPr marL="0" marR="0" lvl="4" indent="0" algn="r" rtl="0">
              <a:spcBef>
                <a:spcPts val="0"/>
              </a:spcBef>
              <a:buNone/>
              <a:defRPr sz="800" i="0" u="none" strike="noStrike" cap="none">
                <a:solidFill>
                  <a:schemeClr val="lt1"/>
                </a:solidFill>
              </a:defRPr>
            </a:lvl5pPr>
            <a:lvl6pPr marL="0" marR="0" lvl="5" indent="0" algn="r" rtl="0">
              <a:spcBef>
                <a:spcPts val="0"/>
              </a:spcBef>
              <a:buNone/>
              <a:defRPr sz="800" i="0" u="none" strike="noStrike" cap="none">
                <a:solidFill>
                  <a:schemeClr val="lt1"/>
                </a:solidFill>
              </a:defRPr>
            </a:lvl6pPr>
            <a:lvl7pPr marL="0" marR="0" lvl="6" indent="0" algn="r" rtl="0">
              <a:spcBef>
                <a:spcPts val="0"/>
              </a:spcBef>
              <a:buNone/>
              <a:defRPr sz="800" i="0" u="none" strike="noStrike" cap="none">
                <a:solidFill>
                  <a:schemeClr val="lt1"/>
                </a:solidFill>
              </a:defRPr>
            </a:lvl7pPr>
            <a:lvl8pPr marL="0" marR="0" lvl="7" indent="0" algn="r" rtl="0">
              <a:spcBef>
                <a:spcPts val="0"/>
              </a:spcBef>
              <a:buNone/>
              <a:defRPr sz="800" i="0" u="none" strike="noStrike" cap="none">
                <a:solidFill>
                  <a:schemeClr val="lt1"/>
                </a:solidFill>
              </a:defRPr>
            </a:lvl8pPr>
            <a:lvl9pPr marL="0" marR="0" lvl="8" indent="0" algn="r" rtl="0">
              <a:spcBef>
                <a:spcPts val="0"/>
              </a:spcBef>
              <a:buNone/>
              <a:defRPr sz="800" i="0" u="none" strike="noStrike" cap="none">
                <a:solidFill>
                  <a:schemeClr val="lt1"/>
                </a:solidFill>
              </a:defRPr>
            </a:lvl9pPr>
          </a:lstStyle>
          <a:p>
            <a:pPr>
              <a:spcAft>
                <a:spcPts val="0"/>
              </a:spcAft>
            </a:pPr>
            <a:fld id="{00000000-1234-1234-1234-123412341234}" type="slidenum">
              <a:rPr lang="en" smtClean="0"/>
              <a:pPr>
                <a:spcAft>
                  <a:spcPts val="0"/>
                </a:spcAft>
              </a:pPr>
              <a:t>‹#›</a:t>
            </a:fld>
            <a:endParaRPr lang="en"/>
          </a:p>
        </p:txBody>
      </p:sp>
    </p:spTree>
    <p:extLst>
      <p:ext uri="{BB962C8B-B14F-4D97-AF65-F5344CB8AC3E}">
        <p14:creationId xmlns:p14="http://schemas.microsoft.com/office/powerpoint/2010/main" val="2009583174"/>
      </p:ext>
    </p:extLst>
  </p:cSld>
  <p:clrMapOvr>
    <a:masterClrMapping/>
  </p:clrMapOvr>
  <p:transition spd="slow">
    <p:push/>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F8ED594D-6319-4458-8527-9003E804E53C}" type="datetime3">
              <a:rPr lang="en-US"/>
              <a:pPr/>
              <a:t>6 July 2020</a:t>
            </a:fld>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974D6582-D08C-4401-8F7E-802A4762B501}" type="slidenum">
              <a:rPr lang="en-US"/>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fld id="{F4DA89AE-004D-4E30-8F46-81A414D73203}" type="datetime3">
              <a:rPr lang="en-US"/>
              <a:pPr/>
              <a:t>6 July 2020</a:t>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51A2BA7A-E153-4BAE-846A-8118AD443432}" type="slidenum">
              <a:rPr lang="en-US"/>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11950" y="457200"/>
            <a:ext cx="2127250" cy="5715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28613" y="457200"/>
            <a:ext cx="6230937" cy="5715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fld id="{297FA35E-EF5E-4B0D-8135-28E1BE543371}" type="datetime3">
              <a:rPr lang="en-US"/>
              <a:pPr/>
              <a:t>6 July 2020</a:t>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892AFEBD-1D75-4F27-80E4-67B1ADF6B2C5}" type="slidenum">
              <a:rPr lang="en-US"/>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36869" name="Rectangle 5"/>
          <p:cNvSpPr>
            <a:spLocks noGrp="1" noChangeArrowheads="1"/>
          </p:cNvSpPr>
          <p:nvPr>
            <p:ph type="ctrTitle"/>
          </p:nvPr>
        </p:nvSpPr>
        <p:spPr>
          <a:xfrm>
            <a:off x="685800" y="1905000"/>
            <a:ext cx="7772400" cy="1143000"/>
          </a:xfrm>
        </p:spPr>
        <p:txBody>
          <a:bodyPr/>
          <a:lstStyle>
            <a:lvl1pPr algn="ctr">
              <a:defRPr sz="3200"/>
            </a:lvl1pPr>
          </a:lstStyle>
          <a:p>
            <a:r>
              <a:rPr lang="en-US" dirty="0"/>
              <a:t>Click to edit Master title style</a:t>
            </a:r>
          </a:p>
        </p:txBody>
      </p:sp>
      <p:sp>
        <p:nvSpPr>
          <p:cNvPr id="36870" name="Rectangle 6"/>
          <p:cNvSpPr>
            <a:spLocks noGrp="1" noChangeArrowheads="1"/>
          </p:cNvSpPr>
          <p:nvPr>
            <p:ph type="subTitle" idx="1"/>
          </p:nvPr>
        </p:nvSpPr>
        <p:spPr>
          <a:xfrm>
            <a:off x="1524000" y="3492500"/>
            <a:ext cx="6102350" cy="1752600"/>
          </a:xfrm>
        </p:spPr>
        <p:txBody>
          <a:bodyPr/>
          <a:lstStyle>
            <a:lvl1pPr marL="0" indent="0" algn="ctr">
              <a:buFont typeface="Wingdings" pitchFamily="2" charset="2"/>
              <a:buNone/>
              <a:defRPr sz="2400"/>
            </a:lvl1pPr>
          </a:lstStyle>
          <a:p>
            <a:r>
              <a:rPr lang="en-US"/>
              <a:t>Click to edit Master subtitle style</a:t>
            </a:r>
          </a:p>
        </p:txBody>
      </p:sp>
      <p:sp>
        <p:nvSpPr>
          <p:cNvPr id="36871" name="Rectangle 7"/>
          <p:cNvSpPr>
            <a:spLocks noGrp="1" noChangeArrowheads="1"/>
          </p:cNvSpPr>
          <p:nvPr>
            <p:ph type="dt" sz="half" idx="2"/>
          </p:nvPr>
        </p:nvSpPr>
        <p:spPr>
          <a:xfrm>
            <a:off x="-152400" y="6248400"/>
            <a:ext cx="1905000" cy="457200"/>
          </a:xfrm>
        </p:spPr>
        <p:txBody>
          <a:bodyPr/>
          <a:lstStyle>
            <a:lvl1pPr algn="ctr">
              <a:defRPr sz="900"/>
            </a:lvl1pPr>
          </a:lstStyle>
          <a:p>
            <a:endParaRPr lang="en-US" dirty="0"/>
          </a:p>
        </p:txBody>
      </p:sp>
      <p:sp>
        <p:nvSpPr>
          <p:cNvPr id="36872" name="Rectangle 8"/>
          <p:cNvSpPr>
            <a:spLocks noGrp="1" noChangeArrowheads="1"/>
          </p:cNvSpPr>
          <p:nvPr>
            <p:ph type="ftr" sz="quarter" idx="3"/>
          </p:nvPr>
        </p:nvSpPr>
        <p:spPr>
          <a:xfrm>
            <a:off x="6019800" y="6343650"/>
            <a:ext cx="2895600" cy="457200"/>
          </a:xfrm>
        </p:spPr>
        <p:txBody>
          <a:bodyPr/>
          <a:lstStyle>
            <a:lvl1pPr>
              <a:defRPr sz="900"/>
            </a:lvl1pPr>
          </a:lstStyle>
          <a:p>
            <a:endParaRPr lang="en-US"/>
          </a:p>
        </p:txBody>
      </p:sp>
      <p:sp>
        <p:nvSpPr>
          <p:cNvPr id="36873" name="Rectangle 9"/>
          <p:cNvSpPr>
            <a:spLocks noGrp="1" noChangeArrowheads="1"/>
          </p:cNvSpPr>
          <p:nvPr>
            <p:ph type="sldNum" sz="quarter" idx="4"/>
          </p:nvPr>
        </p:nvSpPr>
        <p:spPr>
          <a:xfrm>
            <a:off x="7010400" y="6324600"/>
            <a:ext cx="1905000" cy="457200"/>
          </a:xfrm>
        </p:spPr>
        <p:txBody>
          <a:bodyPr/>
          <a:lstStyle>
            <a:lvl1pPr>
              <a:defRPr sz="900"/>
            </a:lvl1pPr>
          </a:lstStyle>
          <a:p>
            <a:fld id="{14BB67F9-2426-4441-9074-F3CABA8FBC46}" type="slidenum">
              <a:rPr lang="en-US"/>
              <a:pPr/>
              <a:t>‹#›</a:t>
            </a:fld>
            <a:endParaRPr lang="en-US"/>
          </a:p>
        </p:txBody>
      </p:sp>
      <p:grpSp>
        <p:nvGrpSpPr>
          <p:cNvPr id="13" name="Group 12"/>
          <p:cNvGrpSpPr/>
          <p:nvPr userDrawn="1"/>
        </p:nvGrpSpPr>
        <p:grpSpPr>
          <a:xfrm>
            <a:off x="0" y="0"/>
            <a:ext cx="9144000" cy="766465"/>
            <a:chOff x="0" y="0"/>
            <a:chExt cx="9144000" cy="766465"/>
          </a:xfrm>
        </p:grpSpPr>
        <p:pic>
          <p:nvPicPr>
            <p:cNvPr id="14" name="Picture 13" descr="powerpoint art.png"/>
            <p:cNvPicPr>
              <a:picLocks noChangeAspect="1"/>
            </p:cNvPicPr>
            <p:nvPr userDrawn="1"/>
          </p:nvPicPr>
          <p:blipFill>
            <a:blip r:embed="rId2" cstate="print"/>
            <a:stretch>
              <a:fillRect/>
            </a:stretch>
          </p:blipFill>
          <p:spPr>
            <a:xfrm>
              <a:off x="0" y="0"/>
              <a:ext cx="9144000" cy="687185"/>
            </a:xfrm>
            <a:prstGeom prst="rect">
              <a:avLst/>
            </a:prstGeom>
          </p:spPr>
        </p:pic>
        <p:pic>
          <p:nvPicPr>
            <p:cNvPr id="15" name="Picture 14" descr="powerpointwithplainbkgrdwithbar-1.jpg"/>
            <p:cNvPicPr>
              <a:picLocks noChangeAspect="1"/>
            </p:cNvPicPr>
            <p:nvPr userDrawn="1"/>
          </p:nvPicPr>
          <p:blipFill>
            <a:blip r:embed="rId3" cstate="print"/>
            <a:stretch>
              <a:fillRect/>
            </a:stretch>
          </p:blipFill>
          <p:spPr>
            <a:xfrm>
              <a:off x="381000" y="304800"/>
              <a:ext cx="753274" cy="381000"/>
            </a:xfrm>
            <a:prstGeom prst="rect">
              <a:avLst/>
            </a:prstGeom>
          </p:spPr>
        </p:pic>
        <p:sp>
          <p:nvSpPr>
            <p:cNvPr id="16" name="TextBox 15"/>
            <p:cNvSpPr txBox="1"/>
            <p:nvPr userDrawn="1"/>
          </p:nvSpPr>
          <p:spPr>
            <a:xfrm>
              <a:off x="1066800" y="304800"/>
              <a:ext cx="76200" cy="461665"/>
            </a:xfrm>
            <a:prstGeom prst="rect">
              <a:avLst/>
            </a:prstGeom>
            <a:solidFill>
              <a:schemeClr val="bg1"/>
            </a:solidFill>
          </p:spPr>
          <p:txBody>
            <a:bodyPr wrap="square" rtlCol="0">
              <a:spAutoFit/>
            </a:bodyPr>
            <a:lstStyle/>
            <a:p>
              <a:endParaRPr lang="en-US" dirty="0"/>
            </a:p>
          </p:txBody>
        </p:sp>
      </p:grpSp>
      <p:sp>
        <p:nvSpPr>
          <p:cNvPr id="11" name="Rectangle 10"/>
          <p:cNvSpPr>
            <a:spLocks noChangeArrowheads="1"/>
          </p:cNvSpPr>
          <p:nvPr userDrawn="1"/>
        </p:nvSpPr>
        <p:spPr bwMode="auto">
          <a:xfrm>
            <a:off x="1143000" y="152400"/>
            <a:ext cx="6858000" cy="1143000"/>
          </a:xfrm>
          <a:prstGeom prst="rect">
            <a:avLst/>
          </a:prstGeom>
          <a:noFill/>
          <a:ln w="9525">
            <a:noFill/>
            <a:miter lim="800000"/>
            <a:headEnd/>
            <a:tailEnd/>
          </a:ln>
        </p:spPr>
        <p:txBody>
          <a:bodyPr/>
          <a:lstStyle>
            <a:defPPr>
              <a:defRPr lang="en-US"/>
            </a:defPPr>
            <a:lvl1pPr algn="ctr" rtl="0" fontAlgn="base">
              <a:spcBef>
                <a:spcPct val="0"/>
              </a:spcBef>
              <a:spcAft>
                <a:spcPct val="0"/>
              </a:spcAft>
              <a:defRPr sz="2400" kern="1200">
                <a:solidFill>
                  <a:schemeClr val="tx1"/>
                </a:solidFill>
                <a:latin typeface="Times New Roman" pitchFamily="18" charset="0"/>
                <a:ea typeface="+mn-ea"/>
                <a:cs typeface="+mn-cs"/>
              </a:defRPr>
            </a:lvl1pPr>
            <a:lvl2pPr marL="457200" algn="ctr" rtl="0" fontAlgn="base">
              <a:spcBef>
                <a:spcPct val="0"/>
              </a:spcBef>
              <a:spcAft>
                <a:spcPct val="0"/>
              </a:spcAft>
              <a:defRPr sz="2400" kern="1200">
                <a:solidFill>
                  <a:schemeClr val="tx1"/>
                </a:solidFill>
                <a:latin typeface="Times New Roman" pitchFamily="18" charset="0"/>
                <a:ea typeface="+mn-ea"/>
                <a:cs typeface="+mn-cs"/>
              </a:defRPr>
            </a:lvl2pPr>
            <a:lvl3pPr marL="914400" algn="ctr" rtl="0" fontAlgn="base">
              <a:spcBef>
                <a:spcPct val="0"/>
              </a:spcBef>
              <a:spcAft>
                <a:spcPct val="0"/>
              </a:spcAft>
              <a:defRPr sz="2400" kern="1200">
                <a:solidFill>
                  <a:schemeClr val="tx1"/>
                </a:solidFill>
                <a:latin typeface="Times New Roman" pitchFamily="18" charset="0"/>
                <a:ea typeface="+mn-ea"/>
                <a:cs typeface="+mn-cs"/>
              </a:defRPr>
            </a:lvl3pPr>
            <a:lvl4pPr marL="1371600" algn="ctr" rtl="0" fontAlgn="base">
              <a:spcBef>
                <a:spcPct val="0"/>
              </a:spcBef>
              <a:spcAft>
                <a:spcPct val="0"/>
              </a:spcAft>
              <a:defRPr sz="2400" kern="1200">
                <a:solidFill>
                  <a:schemeClr val="tx1"/>
                </a:solidFill>
                <a:latin typeface="Times New Roman" pitchFamily="18" charset="0"/>
                <a:ea typeface="+mn-ea"/>
                <a:cs typeface="+mn-cs"/>
              </a:defRPr>
            </a:lvl4pPr>
            <a:lvl5pPr marL="1828800" algn="ctr" rtl="0" fontAlgn="base">
              <a:spcBef>
                <a:spcPct val="0"/>
              </a:spcBef>
              <a:spcAft>
                <a:spcPct val="0"/>
              </a:spcAft>
              <a:defRPr sz="2400" kern="1200">
                <a:solidFill>
                  <a:schemeClr val="tx1"/>
                </a:solidFill>
                <a:latin typeface="Times New Roman" pitchFamily="18" charset="0"/>
                <a:ea typeface="+mn-ea"/>
                <a:cs typeface="+mn-cs"/>
              </a:defRPr>
            </a:lvl5pPr>
            <a:lvl6pPr marL="2286000" algn="l" defTabSz="914400" rtl="0" eaLnBrk="1" latinLnBrk="0" hangingPunct="1">
              <a:defRPr sz="2400" kern="1200">
                <a:solidFill>
                  <a:schemeClr val="tx1"/>
                </a:solidFill>
                <a:latin typeface="Times New Roman" pitchFamily="18" charset="0"/>
                <a:ea typeface="+mn-ea"/>
                <a:cs typeface="+mn-cs"/>
              </a:defRPr>
            </a:lvl6pPr>
            <a:lvl7pPr marL="2743200" algn="l" defTabSz="914400" rtl="0" eaLnBrk="1" latinLnBrk="0" hangingPunct="1">
              <a:defRPr sz="2400" kern="1200">
                <a:solidFill>
                  <a:schemeClr val="tx1"/>
                </a:solidFill>
                <a:latin typeface="Times New Roman" pitchFamily="18" charset="0"/>
                <a:ea typeface="+mn-ea"/>
                <a:cs typeface="+mn-cs"/>
              </a:defRPr>
            </a:lvl7pPr>
            <a:lvl8pPr marL="3200400" algn="l" defTabSz="914400" rtl="0" eaLnBrk="1" latinLnBrk="0" hangingPunct="1">
              <a:defRPr sz="2400" kern="1200">
                <a:solidFill>
                  <a:schemeClr val="tx1"/>
                </a:solidFill>
                <a:latin typeface="Times New Roman" pitchFamily="18" charset="0"/>
                <a:ea typeface="+mn-ea"/>
                <a:cs typeface="+mn-cs"/>
              </a:defRPr>
            </a:lvl8pPr>
            <a:lvl9pPr marL="3657600" algn="l" defTabSz="914400" rtl="0" eaLnBrk="1" latinLnBrk="0" hangingPunct="1">
              <a:defRPr sz="2400" kern="1200">
                <a:solidFill>
                  <a:schemeClr val="tx1"/>
                </a:solidFill>
                <a:latin typeface="Times New Roman" pitchFamily="18" charset="0"/>
                <a:ea typeface="+mn-ea"/>
                <a:cs typeface="+mn-cs"/>
              </a:defRPr>
            </a:lvl9pPr>
          </a:lstStyle>
          <a:p>
            <a:r>
              <a:rPr lang="en-US" sz="2600" b="1" dirty="0">
                <a:solidFill>
                  <a:srgbClr val="000000"/>
                </a:solidFill>
                <a:latin typeface="Arial" charset="0"/>
              </a:rPr>
              <a:t>Institute for Defense Analyses</a:t>
            </a:r>
            <a:br>
              <a:rPr lang="en-US" dirty="0">
                <a:solidFill>
                  <a:srgbClr val="000000"/>
                </a:solidFill>
                <a:latin typeface="Arial" charset="0"/>
              </a:rPr>
            </a:br>
            <a:r>
              <a:rPr lang="en-US" sz="1400" dirty="0">
                <a:solidFill>
                  <a:srgbClr val="000000"/>
                </a:solidFill>
                <a:latin typeface="Arial" charset="0"/>
              </a:rPr>
              <a:t>4850 Mark Center Drive </a:t>
            </a:r>
            <a:r>
              <a:rPr lang="en-US" sz="1000" baseline="30000" dirty="0">
                <a:solidFill>
                  <a:srgbClr val="000000"/>
                </a:solidFill>
                <a:latin typeface="Arial" charset="0"/>
                <a:sym typeface="Wingdings" pitchFamily="2" charset="2"/>
              </a:rPr>
              <a:t></a:t>
            </a:r>
            <a:r>
              <a:rPr lang="en-US" sz="1400" dirty="0">
                <a:solidFill>
                  <a:srgbClr val="000000"/>
                </a:solidFill>
                <a:latin typeface="Arial" charset="0"/>
              </a:rPr>
              <a:t> Alexandria, Virginia 22311-1882</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E720D8AB-A97F-4E6B-A107-A5B32B7BB1E8}" type="slidenum">
              <a:rPr lang="en-US"/>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endParaRPr lang="en-US" dirty="0"/>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AEBA35AF-FA02-4053-A79E-CAE3B25D197B}" type="slidenum">
              <a:rPr lang="en-US"/>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28613" y="1143000"/>
            <a:ext cx="4027487" cy="5029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508500" y="1143000"/>
            <a:ext cx="4029075" cy="5029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fld id="{B2EBF903-B6B4-4837-9655-3030719FDE4C}" type="datetime3">
              <a:rPr lang="en-US"/>
              <a:pPr/>
              <a:t>6 July 2020</a:t>
            </a:fld>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6E0BA162-D301-46EF-934A-2C5AAE626B4F}" type="slidenum">
              <a:rPr lang="en-US"/>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fld id="{974FDFA0-80FC-4592-B982-1A90A0E254E1}" type="datetime3">
              <a:rPr lang="en-US"/>
              <a:pPr/>
              <a:t>6 July 2020</a:t>
            </a:fld>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DEE7CAC8-17EA-4413-9FEB-61B08C5E39EC}" type="slidenum">
              <a:rPr lang="en-US"/>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dirty="0"/>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5E6793C2-21BA-4E35-9E33-E37DA8BD520D}" type="slidenum">
              <a:rPr lang="en-US"/>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dirty="0"/>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27503075-0966-47A0-90F3-01628B86C5C1}" type="slidenum">
              <a:rPr lang="en-US"/>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E2018A93-015F-4C78-A69E-5BEAB26F04F5}" type="datetime3">
              <a:rPr lang="en-US"/>
              <a:pPr/>
              <a:t>6 July 2020</a:t>
            </a:fld>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0E4FC57C-AAD7-4D98-BB25-CAD8225A1072}" type="slidenum">
              <a:rPr lang="en-US"/>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6" name="Rectangle 6"/>
          <p:cNvSpPr>
            <a:spLocks noGrp="1" noChangeArrowheads="1"/>
          </p:cNvSpPr>
          <p:nvPr userDrawn="1">
            <p:ph type="title"/>
          </p:nvPr>
        </p:nvSpPr>
        <p:spPr bwMode="auto">
          <a:xfrm>
            <a:off x="533400" y="228600"/>
            <a:ext cx="7848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spAutoFit/>
          </a:bodyPr>
          <a:lstStyle/>
          <a:p>
            <a:pPr lvl="0"/>
            <a:r>
              <a:rPr lang="en-US" dirty="0"/>
              <a:t>Click to edit Master title style</a:t>
            </a:r>
          </a:p>
        </p:txBody>
      </p:sp>
      <p:sp>
        <p:nvSpPr>
          <p:cNvPr id="5127" name="Rectangle 7"/>
          <p:cNvSpPr>
            <a:spLocks noGrp="1" noChangeArrowheads="1"/>
          </p:cNvSpPr>
          <p:nvPr userDrawn="1">
            <p:ph type="body" idx="1"/>
          </p:nvPr>
        </p:nvSpPr>
        <p:spPr bwMode="auto">
          <a:xfrm>
            <a:off x="328613" y="1143000"/>
            <a:ext cx="8208962" cy="5029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128" name="Rectangle 8"/>
          <p:cNvSpPr>
            <a:spLocks noGrp="1" noChangeArrowheads="1"/>
          </p:cNvSpPr>
          <p:nvPr userDrawn="1">
            <p:ph type="dt" sz="half" idx="2"/>
          </p:nvPr>
        </p:nvSpPr>
        <p:spPr bwMode="auto">
          <a:xfrm>
            <a:off x="304800" y="6172200"/>
            <a:ext cx="1905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a:defRPr sz="800">
                <a:solidFill>
                  <a:srgbClr val="000000"/>
                </a:solidFill>
                <a:latin typeface="+mn-lt"/>
              </a:defRPr>
            </a:lvl1pPr>
          </a:lstStyle>
          <a:p>
            <a:fld id="{11397212-AA9E-4D94-A032-F7A9FC45D6D0}" type="datetime3">
              <a:rPr lang="en-US"/>
              <a:pPr/>
              <a:t>6 July 2020</a:t>
            </a:fld>
            <a:endParaRPr lang="en-US"/>
          </a:p>
        </p:txBody>
      </p:sp>
      <p:sp>
        <p:nvSpPr>
          <p:cNvPr id="5129" name="Rectangle 9"/>
          <p:cNvSpPr>
            <a:spLocks noGrp="1" noChangeArrowheads="1"/>
          </p:cNvSpPr>
          <p:nvPr userDrawn="1">
            <p:ph type="ftr" sz="quarter" idx="3"/>
          </p:nvPr>
        </p:nvSpPr>
        <p:spPr bwMode="auto">
          <a:xfrm>
            <a:off x="61087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800">
                <a:solidFill>
                  <a:srgbClr val="000000"/>
                </a:solidFill>
                <a:latin typeface="+mn-lt"/>
              </a:defRPr>
            </a:lvl1pPr>
          </a:lstStyle>
          <a:p>
            <a:endParaRPr lang="en-US"/>
          </a:p>
        </p:txBody>
      </p:sp>
      <p:sp>
        <p:nvSpPr>
          <p:cNvPr id="5130" name="Rectangle 10"/>
          <p:cNvSpPr>
            <a:spLocks noGrp="1" noChangeArrowheads="1"/>
          </p:cNvSpPr>
          <p:nvPr userDrawn="1">
            <p:ph type="sldNum" sz="quarter" idx="4"/>
          </p:nvPr>
        </p:nvSpPr>
        <p:spPr bwMode="auto">
          <a:xfrm>
            <a:off x="6718300" y="6172200"/>
            <a:ext cx="1905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800">
                <a:solidFill>
                  <a:srgbClr val="000000"/>
                </a:solidFill>
                <a:latin typeface="+mn-lt"/>
              </a:defRPr>
            </a:lvl1pPr>
          </a:lstStyle>
          <a:p>
            <a:fld id="{B3E18989-01BA-4A8F-8A70-07D5027175C9}" type="slidenum">
              <a:rPr lang="en-US"/>
              <a:pPr/>
              <a:t>‹#›</a:t>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p:txStyles>
    <p:titleStyle>
      <a:lvl1pPr algn="l" rtl="0" fontAlgn="base">
        <a:spcBef>
          <a:spcPct val="0"/>
        </a:spcBef>
        <a:spcAft>
          <a:spcPct val="0"/>
        </a:spcAft>
        <a:defRPr sz="2400" b="1">
          <a:solidFill>
            <a:srgbClr val="000000"/>
          </a:solidFill>
          <a:latin typeface="Myriad Pro Light" pitchFamily="34" charset="0"/>
          <a:ea typeface="+mj-ea"/>
          <a:cs typeface="+mj-cs"/>
        </a:defRPr>
      </a:lvl1pPr>
      <a:lvl2pPr algn="r" rtl="0" fontAlgn="base">
        <a:spcBef>
          <a:spcPct val="0"/>
        </a:spcBef>
        <a:spcAft>
          <a:spcPct val="0"/>
        </a:spcAft>
        <a:defRPr sz="2400" b="1">
          <a:solidFill>
            <a:srgbClr val="000000"/>
          </a:solidFill>
          <a:latin typeface="Arial" charset="0"/>
        </a:defRPr>
      </a:lvl2pPr>
      <a:lvl3pPr algn="r" rtl="0" fontAlgn="base">
        <a:spcBef>
          <a:spcPct val="0"/>
        </a:spcBef>
        <a:spcAft>
          <a:spcPct val="0"/>
        </a:spcAft>
        <a:defRPr sz="2400" b="1">
          <a:solidFill>
            <a:srgbClr val="000000"/>
          </a:solidFill>
          <a:latin typeface="Arial" charset="0"/>
        </a:defRPr>
      </a:lvl3pPr>
      <a:lvl4pPr algn="r" rtl="0" fontAlgn="base">
        <a:spcBef>
          <a:spcPct val="0"/>
        </a:spcBef>
        <a:spcAft>
          <a:spcPct val="0"/>
        </a:spcAft>
        <a:defRPr sz="2400" b="1">
          <a:solidFill>
            <a:srgbClr val="000000"/>
          </a:solidFill>
          <a:latin typeface="Arial" charset="0"/>
        </a:defRPr>
      </a:lvl4pPr>
      <a:lvl5pPr algn="r" rtl="0" fontAlgn="base">
        <a:spcBef>
          <a:spcPct val="0"/>
        </a:spcBef>
        <a:spcAft>
          <a:spcPct val="0"/>
        </a:spcAft>
        <a:defRPr sz="2400" b="1">
          <a:solidFill>
            <a:srgbClr val="000000"/>
          </a:solidFill>
          <a:latin typeface="Arial" charset="0"/>
        </a:defRPr>
      </a:lvl5pPr>
      <a:lvl6pPr marL="457200" algn="r" rtl="0" fontAlgn="base">
        <a:spcBef>
          <a:spcPct val="0"/>
        </a:spcBef>
        <a:spcAft>
          <a:spcPct val="0"/>
        </a:spcAft>
        <a:defRPr sz="2400" b="1">
          <a:solidFill>
            <a:srgbClr val="000000"/>
          </a:solidFill>
          <a:latin typeface="Arial" charset="0"/>
        </a:defRPr>
      </a:lvl6pPr>
      <a:lvl7pPr marL="914400" algn="r" rtl="0" fontAlgn="base">
        <a:spcBef>
          <a:spcPct val="0"/>
        </a:spcBef>
        <a:spcAft>
          <a:spcPct val="0"/>
        </a:spcAft>
        <a:defRPr sz="2400" b="1">
          <a:solidFill>
            <a:srgbClr val="000000"/>
          </a:solidFill>
          <a:latin typeface="Arial" charset="0"/>
        </a:defRPr>
      </a:lvl7pPr>
      <a:lvl8pPr marL="1371600" algn="r" rtl="0" fontAlgn="base">
        <a:spcBef>
          <a:spcPct val="0"/>
        </a:spcBef>
        <a:spcAft>
          <a:spcPct val="0"/>
        </a:spcAft>
        <a:defRPr sz="2400" b="1">
          <a:solidFill>
            <a:srgbClr val="000000"/>
          </a:solidFill>
          <a:latin typeface="Arial" charset="0"/>
        </a:defRPr>
      </a:lvl8pPr>
      <a:lvl9pPr marL="1828800" algn="r" rtl="0" fontAlgn="base">
        <a:spcBef>
          <a:spcPct val="0"/>
        </a:spcBef>
        <a:spcAft>
          <a:spcPct val="0"/>
        </a:spcAft>
        <a:defRPr sz="2400" b="1">
          <a:solidFill>
            <a:srgbClr val="000000"/>
          </a:solidFill>
          <a:latin typeface="Arial" charset="0"/>
        </a:defRPr>
      </a:lvl9pPr>
    </p:titleStyle>
    <p:bodyStyle>
      <a:lvl1pPr marL="342900" indent="-342900" algn="l" rtl="0" fontAlgn="base">
        <a:spcBef>
          <a:spcPct val="20000"/>
        </a:spcBef>
        <a:spcAft>
          <a:spcPct val="0"/>
        </a:spcAft>
        <a:buClr>
          <a:srgbClr val="000000"/>
        </a:buClr>
        <a:buFont typeface="Wingdings" pitchFamily="2" charset="2"/>
        <a:buChar char="§"/>
        <a:defRPr sz="3200">
          <a:solidFill>
            <a:srgbClr val="000000"/>
          </a:solidFill>
          <a:latin typeface="+mn-lt"/>
          <a:ea typeface="+mn-ea"/>
          <a:cs typeface="+mn-cs"/>
        </a:defRPr>
      </a:lvl1pPr>
      <a:lvl2pPr marL="742950" indent="-285750" algn="l" rtl="0" fontAlgn="base">
        <a:spcBef>
          <a:spcPct val="20000"/>
        </a:spcBef>
        <a:spcAft>
          <a:spcPct val="0"/>
        </a:spcAft>
        <a:buClr>
          <a:srgbClr val="000000"/>
        </a:buClr>
        <a:buFont typeface="Wingdings" pitchFamily="2" charset="2"/>
        <a:buChar char="§"/>
        <a:defRPr sz="2800">
          <a:solidFill>
            <a:srgbClr val="000000"/>
          </a:solidFill>
          <a:latin typeface="+mn-lt"/>
        </a:defRPr>
      </a:lvl2pPr>
      <a:lvl3pPr marL="1143000" indent="-228600" algn="l" rtl="0" fontAlgn="base">
        <a:spcBef>
          <a:spcPct val="20000"/>
        </a:spcBef>
        <a:spcAft>
          <a:spcPct val="0"/>
        </a:spcAft>
        <a:buClr>
          <a:srgbClr val="000000"/>
        </a:buClr>
        <a:buFont typeface="Wingdings" pitchFamily="2" charset="2"/>
        <a:buChar char="§"/>
        <a:defRPr sz="2400">
          <a:solidFill>
            <a:srgbClr val="000000"/>
          </a:solidFill>
          <a:latin typeface="+mn-lt"/>
        </a:defRPr>
      </a:lvl3pPr>
      <a:lvl4pPr marL="1600200" indent="-228600" algn="l" rtl="0" fontAlgn="base">
        <a:spcBef>
          <a:spcPct val="20000"/>
        </a:spcBef>
        <a:spcAft>
          <a:spcPct val="0"/>
        </a:spcAft>
        <a:buClr>
          <a:srgbClr val="000000"/>
        </a:buClr>
        <a:buFont typeface="Wingdings" pitchFamily="2" charset="2"/>
        <a:buChar char="§"/>
        <a:defRPr sz="2000">
          <a:solidFill>
            <a:srgbClr val="000000"/>
          </a:solidFill>
          <a:latin typeface="+mn-lt"/>
        </a:defRPr>
      </a:lvl4pPr>
      <a:lvl5pPr marL="2057400" indent="-228600" algn="l" rtl="0" fontAlgn="base">
        <a:spcBef>
          <a:spcPct val="20000"/>
        </a:spcBef>
        <a:spcAft>
          <a:spcPct val="0"/>
        </a:spcAft>
        <a:buClr>
          <a:srgbClr val="000000"/>
        </a:buClr>
        <a:buFont typeface="Wingdings" pitchFamily="2" charset="2"/>
        <a:buChar char="§"/>
        <a:defRPr sz="2000">
          <a:solidFill>
            <a:srgbClr val="000000"/>
          </a:solidFill>
          <a:latin typeface="+mn-lt"/>
        </a:defRPr>
      </a:lvl5pPr>
      <a:lvl6pPr marL="2514600" indent="-228600" algn="l" rtl="0" fontAlgn="base">
        <a:spcBef>
          <a:spcPct val="20000"/>
        </a:spcBef>
        <a:spcAft>
          <a:spcPct val="0"/>
        </a:spcAft>
        <a:buClr>
          <a:srgbClr val="000000"/>
        </a:buClr>
        <a:buFont typeface="Wingdings" pitchFamily="2" charset="2"/>
        <a:buChar char="§"/>
        <a:defRPr sz="2000">
          <a:solidFill>
            <a:srgbClr val="000000"/>
          </a:solidFill>
          <a:latin typeface="+mn-lt"/>
        </a:defRPr>
      </a:lvl6pPr>
      <a:lvl7pPr marL="2971800" indent="-228600" algn="l" rtl="0" fontAlgn="base">
        <a:spcBef>
          <a:spcPct val="20000"/>
        </a:spcBef>
        <a:spcAft>
          <a:spcPct val="0"/>
        </a:spcAft>
        <a:buClr>
          <a:srgbClr val="000000"/>
        </a:buClr>
        <a:buFont typeface="Wingdings" pitchFamily="2" charset="2"/>
        <a:buChar char="§"/>
        <a:defRPr sz="2000">
          <a:solidFill>
            <a:srgbClr val="000000"/>
          </a:solidFill>
          <a:latin typeface="+mn-lt"/>
        </a:defRPr>
      </a:lvl7pPr>
      <a:lvl8pPr marL="3429000" indent="-228600" algn="l" rtl="0" fontAlgn="base">
        <a:spcBef>
          <a:spcPct val="20000"/>
        </a:spcBef>
        <a:spcAft>
          <a:spcPct val="0"/>
        </a:spcAft>
        <a:buClr>
          <a:srgbClr val="000000"/>
        </a:buClr>
        <a:buFont typeface="Wingdings" pitchFamily="2" charset="2"/>
        <a:buChar char="§"/>
        <a:defRPr sz="2000">
          <a:solidFill>
            <a:srgbClr val="000000"/>
          </a:solidFill>
          <a:latin typeface="+mn-lt"/>
        </a:defRPr>
      </a:lvl8pPr>
      <a:lvl9pPr marL="3886200" indent="-228600" algn="l" rtl="0" fontAlgn="base">
        <a:spcBef>
          <a:spcPct val="20000"/>
        </a:spcBef>
        <a:spcAft>
          <a:spcPct val="0"/>
        </a:spcAft>
        <a:buClr>
          <a:srgbClr val="000000"/>
        </a:buClr>
        <a:buFont typeface="Wingdings" pitchFamily="2" charset="2"/>
        <a:buChar char="§"/>
        <a:defRPr sz="2000">
          <a:solidFill>
            <a:srgbClr val="000000"/>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2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46.emf"/><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49.emf"/><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png"/><Relationship Id="rId18" Type="http://schemas.openxmlformats.org/officeDocument/2006/relationships/image" Target="../media/image23.png"/><Relationship Id="rId26" Type="http://schemas.openxmlformats.org/officeDocument/2006/relationships/image" Target="../media/image31.png"/><Relationship Id="rId3" Type="http://schemas.openxmlformats.org/officeDocument/2006/relationships/image" Target="../media/image8.png"/><Relationship Id="rId21" Type="http://schemas.openxmlformats.org/officeDocument/2006/relationships/image" Target="../media/image26.png"/><Relationship Id="rId7" Type="http://schemas.openxmlformats.org/officeDocument/2006/relationships/image" Target="../media/image12.png"/><Relationship Id="rId12" Type="http://schemas.openxmlformats.org/officeDocument/2006/relationships/image" Target="../media/image17.png"/><Relationship Id="rId17" Type="http://schemas.openxmlformats.org/officeDocument/2006/relationships/image" Target="../media/image22.png"/><Relationship Id="rId25" Type="http://schemas.openxmlformats.org/officeDocument/2006/relationships/image" Target="../media/image30.png"/><Relationship Id="rId2" Type="http://schemas.openxmlformats.org/officeDocument/2006/relationships/notesSlide" Target="../notesSlides/notesSlide7.xml"/><Relationship Id="rId16" Type="http://schemas.openxmlformats.org/officeDocument/2006/relationships/image" Target="../media/image21.png"/><Relationship Id="rId20" Type="http://schemas.openxmlformats.org/officeDocument/2006/relationships/image" Target="../media/image25.png"/><Relationship Id="rId1" Type="http://schemas.openxmlformats.org/officeDocument/2006/relationships/slideLayout" Target="../slideLayouts/slideLayout7.xml"/><Relationship Id="rId6" Type="http://schemas.openxmlformats.org/officeDocument/2006/relationships/image" Target="../media/image11.png"/><Relationship Id="rId11" Type="http://schemas.openxmlformats.org/officeDocument/2006/relationships/image" Target="../media/image16.png"/><Relationship Id="rId24" Type="http://schemas.openxmlformats.org/officeDocument/2006/relationships/image" Target="../media/image29.png"/><Relationship Id="rId5" Type="http://schemas.openxmlformats.org/officeDocument/2006/relationships/image" Target="../media/image10.png"/><Relationship Id="rId15" Type="http://schemas.openxmlformats.org/officeDocument/2006/relationships/image" Target="../media/image20.png"/><Relationship Id="rId23" Type="http://schemas.openxmlformats.org/officeDocument/2006/relationships/image" Target="../media/image28.png"/><Relationship Id="rId10" Type="http://schemas.openxmlformats.org/officeDocument/2006/relationships/image" Target="../media/image15.png"/><Relationship Id="rId19" Type="http://schemas.openxmlformats.org/officeDocument/2006/relationships/image" Target="../media/image24.png"/><Relationship Id="rId4" Type="http://schemas.openxmlformats.org/officeDocument/2006/relationships/image" Target="../media/image9.png"/><Relationship Id="rId9" Type="http://schemas.openxmlformats.org/officeDocument/2006/relationships/image" Target="../media/image14.png"/><Relationship Id="rId14" Type="http://schemas.openxmlformats.org/officeDocument/2006/relationships/image" Target="../media/image19.png"/><Relationship Id="rId22" Type="http://schemas.openxmlformats.org/officeDocument/2006/relationships/image" Target="../media/image27.png"/></Relationships>
</file>

<file path=ppt/slides/_rels/slide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image" Target="../media/image36.png"/><Relationship Id="rId4" Type="http://schemas.openxmlformats.org/officeDocument/2006/relationships/image" Target="../media/image3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EB2CEC7-4A44-A54B-A518-38EC16EF5F49}"/>
              </a:ext>
            </a:extLst>
          </p:cNvPr>
          <p:cNvSpPr>
            <a:spLocks noGrp="1"/>
          </p:cNvSpPr>
          <p:nvPr>
            <p:ph type="ctrTitle"/>
          </p:nvPr>
        </p:nvSpPr>
        <p:spPr/>
        <p:txBody>
          <a:bodyPr/>
          <a:lstStyle/>
          <a:p>
            <a:r>
              <a:rPr lang="en-US" sz="3200" dirty="0"/>
              <a:t>An Introduction to the</a:t>
            </a:r>
            <a:br>
              <a:rPr lang="en-US" sz="3200" dirty="0"/>
            </a:br>
            <a:r>
              <a:rPr lang="en-US" sz="3200" dirty="0"/>
              <a:t>Core Infrastructure Initiative (CII)</a:t>
            </a:r>
            <a:br>
              <a:rPr lang="en-US" sz="3200" dirty="0"/>
            </a:br>
            <a:r>
              <a:rPr lang="en-US" sz="3200" dirty="0"/>
              <a:t>Best Practices Badge</a:t>
            </a:r>
          </a:p>
        </p:txBody>
      </p:sp>
      <p:sp>
        <p:nvSpPr>
          <p:cNvPr id="7" name="Subtitle 6">
            <a:extLst>
              <a:ext uri="{FF2B5EF4-FFF2-40B4-BE49-F238E27FC236}">
                <a16:creationId xmlns:a16="http://schemas.microsoft.com/office/drawing/2014/main" id="{758DF560-55D5-E842-A5D2-8FE7D49CC72A}"/>
              </a:ext>
            </a:extLst>
          </p:cNvPr>
          <p:cNvSpPr>
            <a:spLocks noGrp="1"/>
          </p:cNvSpPr>
          <p:nvPr>
            <p:ph type="subTitle" idx="1"/>
          </p:nvPr>
        </p:nvSpPr>
        <p:spPr>
          <a:xfrm>
            <a:off x="628650" y="3449637"/>
            <a:ext cx="6305550" cy="1579563"/>
          </a:xfrm>
        </p:spPr>
        <p:txBody>
          <a:bodyPr/>
          <a:lstStyle/>
          <a:p>
            <a:r>
              <a:rPr lang="en-US" dirty="0"/>
              <a:t>David A. Wheeler, </a:t>
            </a:r>
            <a:r>
              <a:rPr lang="en-US" dirty="0" err="1"/>
              <a:t>dwheeler</a:t>
            </a:r>
            <a:r>
              <a:rPr lang="en-US" dirty="0"/>
              <a:t> AT </a:t>
            </a:r>
            <a:r>
              <a:rPr lang="en-US" dirty="0" err="1"/>
              <a:t>linuxfoundation</a:t>
            </a:r>
            <a:r>
              <a:rPr lang="en-US" dirty="0"/>
              <a:t> DOT org</a:t>
            </a:r>
          </a:p>
          <a:p>
            <a:r>
              <a:rPr lang="en-US" dirty="0"/>
              <a:t>Director of Open Source Supply Chain Security</a:t>
            </a:r>
          </a:p>
          <a:p>
            <a:r>
              <a:rPr lang="en-US" dirty="0"/>
              <a:t>Linux Foundation</a:t>
            </a:r>
          </a:p>
          <a:p>
            <a:r>
              <a:rPr lang="en-US" dirty="0"/>
              <a:t>2020-07-04</a:t>
            </a:r>
          </a:p>
        </p:txBody>
      </p:sp>
      <p:sp>
        <p:nvSpPr>
          <p:cNvPr id="5" name="Slide Number Placeholder 4">
            <a:extLst>
              <a:ext uri="{FF2B5EF4-FFF2-40B4-BE49-F238E27FC236}">
                <a16:creationId xmlns:a16="http://schemas.microsoft.com/office/drawing/2014/main" id="{2C1C5EB3-6CAF-0F4F-B993-DFCC8D45278E}"/>
              </a:ext>
            </a:extLst>
          </p:cNvPr>
          <p:cNvSpPr>
            <a:spLocks noGrp="1"/>
          </p:cNvSpPr>
          <p:nvPr>
            <p:ph type="sldNum" idx="12"/>
          </p:nvPr>
        </p:nvSpPr>
        <p:spPr/>
        <p:txBody>
          <a:bodyPr/>
          <a:lstStyle/>
          <a:p>
            <a:fld id="{14BB67F9-2426-4441-9074-F3CABA8FBC46}" type="slidenum">
              <a:rPr lang="en-US" smtClean="0"/>
              <a:pPr/>
              <a:t>0</a:t>
            </a:fld>
            <a:endParaRPr lang="en-US"/>
          </a:p>
        </p:txBody>
      </p:sp>
      <p:pic>
        <p:nvPicPr>
          <p:cNvPr id="8" name="Picture 7" descr="Logo for the CII best practices badge project">
            <a:extLst>
              <a:ext uri="{FF2B5EF4-FFF2-40B4-BE49-F238E27FC236}">
                <a16:creationId xmlns:a16="http://schemas.microsoft.com/office/drawing/2014/main" id="{12247304-DD68-9648-9DFA-05E03D33A532}"/>
              </a:ext>
            </a:extLst>
          </p:cNvPr>
          <p:cNvPicPr>
            <a:picLocks noChangeAspect="1"/>
          </p:cNvPicPr>
          <p:nvPr/>
        </p:nvPicPr>
        <p:blipFill>
          <a:blip r:embed="rId3"/>
          <a:stretch>
            <a:fillRect/>
          </a:stretch>
        </p:blipFill>
        <p:spPr>
          <a:xfrm>
            <a:off x="4724400" y="1484754"/>
            <a:ext cx="1311442" cy="1279231"/>
          </a:xfrm>
          <a:prstGeom prst="rect">
            <a:avLst/>
          </a:prstGeom>
        </p:spPr>
      </p:pic>
    </p:spTree>
    <p:extLst>
      <p:ext uri="{BB962C8B-B14F-4D97-AF65-F5344CB8AC3E}">
        <p14:creationId xmlns:p14="http://schemas.microsoft.com/office/powerpoint/2010/main" val="3224925654"/>
      </p:ext>
    </p:extLst>
  </p:cSld>
  <p:clrMapOvr>
    <a:masterClrMapping/>
  </p:clrMapOvr>
  <p:transition spd="slow">
    <p:push/>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Badge criteria developed to be reasonable!</a:t>
            </a:r>
          </a:p>
        </p:txBody>
      </p:sp>
      <p:sp>
        <p:nvSpPr>
          <p:cNvPr id="3" name="Content Placeholder 2"/>
          <p:cNvSpPr>
            <a:spLocks noGrp="1"/>
          </p:cNvSpPr>
          <p:nvPr>
            <p:ph idx="1"/>
          </p:nvPr>
        </p:nvSpPr>
        <p:spPr>
          <a:xfrm>
            <a:off x="328613" y="1143000"/>
            <a:ext cx="8208962" cy="4572000"/>
          </a:xfrm>
        </p:spPr>
        <p:txBody>
          <a:bodyPr>
            <a:normAutofit fontScale="92500"/>
          </a:bodyPr>
          <a:lstStyle/>
          <a:p>
            <a:r>
              <a:rPr lang="en-US" sz="2800" dirty="0"/>
              <a:t>Relevant</a:t>
            </a:r>
          </a:p>
          <a:p>
            <a:r>
              <a:rPr lang="en-US" sz="2800" dirty="0"/>
              <a:t>Attainable by typical OSS projects (esp. passing)</a:t>
            </a:r>
          </a:p>
          <a:p>
            <a:r>
              <a:rPr lang="en-US" sz="2800" dirty="0"/>
              <a:t>Clear</a:t>
            </a:r>
          </a:p>
          <a:p>
            <a:r>
              <a:rPr lang="en-US" sz="2800" dirty="0"/>
              <a:t>Include security-related criteria (but not only those)</a:t>
            </a:r>
          </a:p>
          <a:p>
            <a:r>
              <a:rPr lang="en-US" sz="2800" dirty="0"/>
              <a:t>Consensus of developers &amp; users</a:t>
            </a:r>
          </a:p>
          <a:p>
            <a:pPr lvl="1"/>
            <a:r>
              <a:rPr lang="en-US" sz="2400" dirty="0"/>
              <a:t>Criteria &amp; web app developed as OSS project</a:t>
            </a:r>
          </a:p>
          <a:p>
            <a:pPr lvl="1"/>
            <a:r>
              <a:rPr lang="en-US" sz="2400" dirty="0"/>
              <a:t>Built on existing work, e.g., Karl </a:t>
            </a:r>
            <a:r>
              <a:rPr lang="en-US" sz="2400" dirty="0" err="1"/>
              <a:t>Fogel’s</a:t>
            </a:r>
            <a:r>
              <a:rPr lang="en-US" sz="2400" dirty="0"/>
              <a:t> </a:t>
            </a:r>
            <a:r>
              <a:rPr lang="en-US" sz="2400" i="1" dirty="0"/>
              <a:t>Producing Open Source Software</a:t>
            </a:r>
          </a:p>
          <a:p>
            <a:r>
              <a:rPr lang="en-US" sz="2800" dirty="0"/>
              <a:t>Not hypocritical</a:t>
            </a:r>
          </a:p>
          <a:p>
            <a:pPr lvl="1"/>
            <a:r>
              <a:rPr lang="en-US" sz="2400" dirty="0"/>
              <a:t>Our web app must get its own badge!</a:t>
            </a:r>
          </a:p>
        </p:txBody>
      </p:sp>
      <p:sp>
        <p:nvSpPr>
          <p:cNvPr id="5" name="Slide Number Placeholder 4"/>
          <p:cNvSpPr>
            <a:spLocks noGrp="1"/>
          </p:cNvSpPr>
          <p:nvPr>
            <p:ph type="sldNum" sz="quarter" idx="12"/>
          </p:nvPr>
        </p:nvSpPr>
        <p:spPr/>
        <p:txBody>
          <a:bodyPr/>
          <a:lstStyle/>
          <a:p>
            <a:fld id="{E720D8AB-A97F-4E6B-A107-A5B32B7BB1E8}" type="slidenum">
              <a:rPr lang="en-US" smtClean="0"/>
              <a:pPr/>
              <a:t>9</a:t>
            </a:fld>
            <a:endParaRPr lang="en-US"/>
          </a:p>
        </p:txBody>
      </p:sp>
      <p:sp>
        <p:nvSpPr>
          <p:cNvPr id="6" name="TextBox 5"/>
          <p:cNvSpPr txBox="1"/>
          <p:nvPr/>
        </p:nvSpPr>
        <p:spPr>
          <a:xfrm>
            <a:off x="1990016" y="5943600"/>
            <a:ext cx="5538119" cy="830997"/>
          </a:xfrm>
          <a:prstGeom prst="rect">
            <a:avLst/>
          </a:prstGeom>
          <a:noFill/>
        </p:spPr>
        <p:txBody>
          <a:bodyPr wrap="none" rtlCol="0">
            <a:spAutoFit/>
          </a:bodyPr>
          <a:lstStyle/>
          <a:p>
            <a:r>
              <a:rPr lang="en-US" dirty="0"/>
              <a:t>Worked with several projects, such as the</a:t>
            </a:r>
            <a:br>
              <a:rPr lang="en-US" dirty="0"/>
            </a:br>
            <a:r>
              <a:rPr lang="en-US" dirty="0"/>
              <a:t>Linux kernel &amp; curl, to test criteria validity</a:t>
            </a:r>
          </a:p>
        </p:txBody>
      </p:sp>
    </p:spTree>
    <p:extLst>
      <p:ext uri="{BB962C8B-B14F-4D97-AF65-F5344CB8AC3E}">
        <p14:creationId xmlns:p14="http://schemas.microsoft.com/office/powerpoint/2010/main" val="2885696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3">
                                            <p:txEl>
                                              <p:pRg st="0" end="0"/>
                                            </p:txEl>
                                          </p:spTgt>
                                        </p:tgtEl>
                                      </p:cBhvr>
                                    </p:animEffect>
                                  </p:childTnLst>
                                </p:cTn>
                              </p:par>
                              <p:par>
                                <p:cTn id="10" presetID="53" presetClass="entr" presetSubtype="16" fill="hold"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 calcmode="lin" valueType="num">
                                      <p:cBhvr>
                                        <p:cTn id="12"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13" dur="500" fill="hold"/>
                                        <p:tgtEl>
                                          <p:spTgt spid="3">
                                            <p:txEl>
                                              <p:pRg st="1" end="1"/>
                                            </p:txEl>
                                          </p:spTgt>
                                        </p:tgtEl>
                                        <p:attrNameLst>
                                          <p:attrName>ppt_h</p:attrName>
                                        </p:attrNameLst>
                                      </p:cBhvr>
                                      <p:tavLst>
                                        <p:tav tm="0">
                                          <p:val>
                                            <p:fltVal val="0"/>
                                          </p:val>
                                        </p:tav>
                                        <p:tav tm="100000">
                                          <p:val>
                                            <p:strVal val="#ppt_h"/>
                                          </p:val>
                                        </p:tav>
                                      </p:tavLst>
                                    </p:anim>
                                    <p:animEffect transition="in" filter="fade">
                                      <p:cBhvr>
                                        <p:cTn id="14" dur="500"/>
                                        <p:tgtEl>
                                          <p:spTgt spid="3">
                                            <p:txEl>
                                              <p:pRg st="1" end="1"/>
                                            </p:txEl>
                                          </p:spTgt>
                                        </p:tgtEl>
                                      </p:cBhvr>
                                    </p:animEffect>
                                  </p:childTnLst>
                                </p:cTn>
                              </p:par>
                              <p:par>
                                <p:cTn id="15" presetID="53" presetClass="entr" presetSubtype="16" fill="hold"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p:cTn id="17"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18" dur="500" fill="hold"/>
                                        <p:tgtEl>
                                          <p:spTgt spid="3">
                                            <p:txEl>
                                              <p:pRg st="2" end="2"/>
                                            </p:txEl>
                                          </p:spTgt>
                                        </p:tgtEl>
                                        <p:attrNameLst>
                                          <p:attrName>ppt_h</p:attrName>
                                        </p:attrNameLst>
                                      </p:cBhvr>
                                      <p:tavLst>
                                        <p:tav tm="0">
                                          <p:val>
                                            <p:fltVal val="0"/>
                                          </p:val>
                                        </p:tav>
                                        <p:tav tm="100000">
                                          <p:val>
                                            <p:strVal val="#ppt_h"/>
                                          </p:val>
                                        </p:tav>
                                      </p:tavLst>
                                    </p:anim>
                                    <p:animEffect transition="in" filter="fade">
                                      <p:cBhvr>
                                        <p:cTn id="19" dur="500"/>
                                        <p:tgtEl>
                                          <p:spTgt spid="3">
                                            <p:txEl>
                                              <p:pRg st="2" end="2"/>
                                            </p:txEl>
                                          </p:spTgt>
                                        </p:tgtEl>
                                      </p:cBhvr>
                                    </p:animEffect>
                                  </p:childTnLst>
                                </p:cTn>
                              </p:par>
                              <p:par>
                                <p:cTn id="20" presetID="53" presetClass="entr" presetSubtype="16" fill="hold" nodeType="with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 calcmode="lin" valueType="num">
                                      <p:cBhvr>
                                        <p:cTn id="22" dur="500" fill="hold"/>
                                        <p:tgtEl>
                                          <p:spTgt spid="3">
                                            <p:txEl>
                                              <p:pRg st="3" end="3"/>
                                            </p:txEl>
                                          </p:spTgt>
                                        </p:tgtEl>
                                        <p:attrNameLst>
                                          <p:attrName>ppt_w</p:attrName>
                                        </p:attrNameLst>
                                      </p:cBhvr>
                                      <p:tavLst>
                                        <p:tav tm="0">
                                          <p:val>
                                            <p:fltVal val="0"/>
                                          </p:val>
                                        </p:tav>
                                        <p:tav tm="100000">
                                          <p:val>
                                            <p:strVal val="#ppt_w"/>
                                          </p:val>
                                        </p:tav>
                                      </p:tavLst>
                                    </p:anim>
                                    <p:anim calcmode="lin" valueType="num">
                                      <p:cBhvr>
                                        <p:cTn id="23" dur="500" fill="hold"/>
                                        <p:tgtEl>
                                          <p:spTgt spid="3">
                                            <p:txEl>
                                              <p:pRg st="3" end="3"/>
                                            </p:txEl>
                                          </p:spTgt>
                                        </p:tgtEl>
                                        <p:attrNameLst>
                                          <p:attrName>ppt_h</p:attrName>
                                        </p:attrNameLst>
                                      </p:cBhvr>
                                      <p:tavLst>
                                        <p:tav tm="0">
                                          <p:val>
                                            <p:fltVal val="0"/>
                                          </p:val>
                                        </p:tav>
                                        <p:tav tm="100000">
                                          <p:val>
                                            <p:strVal val="#ppt_h"/>
                                          </p:val>
                                        </p:tav>
                                      </p:tavLst>
                                    </p:anim>
                                    <p:animEffect transition="in" filter="fade">
                                      <p:cBhvr>
                                        <p:cTn id="24" dur="500"/>
                                        <p:tgtEl>
                                          <p:spTgt spid="3">
                                            <p:txEl>
                                              <p:pRg st="3" end="3"/>
                                            </p:txEl>
                                          </p:spTgt>
                                        </p:tgtEl>
                                      </p:cBhvr>
                                    </p:animEffect>
                                  </p:childTnLst>
                                </p:cTn>
                              </p:par>
                              <p:par>
                                <p:cTn id="25" presetID="53" presetClass="entr" presetSubtype="16" fill="hold" nodeType="with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 calcmode="lin" valueType="num">
                                      <p:cBhvr>
                                        <p:cTn id="27" dur="500" fill="hold"/>
                                        <p:tgtEl>
                                          <p:spTgt spid="3">
                                            <p:txEl>
                                              <p:pRg st="4" end="4"/>
                                            </p:txEl>
                                          </p:spTgt>
                                        </p:tgtEl>
                                        <p:attrNameLst>
                                          <p:attrName>ppt_w</p:attrName>
                                        </p:attrNameLst>
                                      </p:cBhvr>
                                      <p:tavLst>
                                        <p:tav tm="0">
                                          <p:val>
                                            <p:fltVal val="0"/>
                                          </p:val>
                                        </p:tav>
                                        <p:tav tm="100000">
                                          <p:val>
                                            <p:strVal val="#ppt_w"/>
                                          </p:val>
                                        </p:tav>
                                      </p:tavLst>
                                    </p:anim>
                                    <p:anim calcmode="lin" valueType="num">
                                      <p:cBhvr>
                                        <p:cTn id="28" dur="500" fill="hold"/>
                                        <p:tgtEl>
                                          <p:spTgt spid="3">
                                            <p:txEl>
                                              <p:pRg st="4" end="4"/>
                                            </p:txEl>
                                          </p:spTgt>
                                        </p:tgtEl>
                                        <p:attrNameLst>
                                          <p:attrName>ppt_h</p:attrName>
                                        </p:attrNameLst>
                                      </p:cBhvr>
                                      <p:tavLst>
                                        <p:tav tm="0">
                                          <p:val>
                                            <p:fltVal val="0"/>
                                          </p:val>
                                        </p:tav>
                                        <p:tav tm="100000">
                                          <p:val>
                                            <p:strVal val="#ppt_h"/>
                                          </p:val>
                                        </p:tav>
                                      </p:tavLst>
                                    </p:anim>
                                    <p:animEffect transition="in" filter="fade">
                                      <p:cBhvr>
                                        <p:cTn id="29" dur="500"/>
                                        <p:tgtEl>
                                          <p:spTgt spid="3">
                                            <p:txEl>
                                              <p:pRg st="4" end="4"/>
                                            </p:txEl>
                                          </p:spTgt>
                                        </p:tgtEl>
                                      </p:cBhvr>
                                    </p:animEffect>
                                  </p:childTnLst>
                                </p:cTn>
                              </p:par>
                              <p:par>
                                <p:cTn id="30" presetID="53" presetClass="entr" presetSubtype="16" fill="hold" nodeType="with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 calcmode="lin" valueType="num">
                                      <p:cBhvr>
                                        <p:cTn id="32" dur="500" fill="hold"/>
                                        <p:tgtEl>
                                          <p:spTgt spid="3">
                                            <p:txEl>
                                              <p:pRg st="5" end="5"/>
                                            </p:txEl>
                                          </p:spTgt>
                                        </p:tgtEl>
                                        <p:attrNameLst>
                                          <p:attrName>ppt_w</p:attrName>
                                        </p:attrNameLst>
                                      </p:cBhvr>
                                      <p:tavLst>
                                        <p:tav tm="0">
                                          <p:val>
                                            <p:fltVal val="0"/>
                                          </p:val>
                                        </p:tav>
                                        <p:tav tm="100000">
                                          <p:val>
                                            <p:strVal val="#ppt_w"/>
                                          </p:val>
                                        </p:tav>
                                      </p:tavLst>
                                    </p:anim>
                                    <p:anim calcmode="lin" valueType="num">
                                      <p:cBhvr>
                                        <p:cTn id="33" dur="500" fill="hold"/>
                                        <p:tgtEl>
                                          <p:spTgt spid="3">
                                            <p:txEl>
                                              <p:pRg st="5" end="5"/>
                                            </p:txEl>
                                          </p:spTgt>
                                        </p:tgtEl>
                                        <p:attrNameLst>
                                          <p:attrName>ppt_h</p:attrName>
                                        </p:attrNameLst>
                                      </p:cBhvr>
                                      <p:tavLst>
                                        <p:tav tm="0">
                                          <p:val>
                                            <p:fltVal val="0"/>
                                          </p:val>
                                        </p:tav>
                                        <p:tav tm="100000">
                                          <p:val>
                                            <p:strVal val="#ppt_h"/>
                                          </p:val>
                                        </p:tav>
                                      </p:tavLst>
                                    </p:anim>
                                    <p:animEffect transition="in" filter="fade">
                                      <p:cBhvr>
                                        <p:cTn id="34" dur="500"/>
                                        <p:tgtEl>
                                          <p:spTgt spid="3">
                                            <p:txEl>
                                              <p:pRg st="5" end="5"/>
                                            </p:txEl>
                                          </p:spTgt>
                                        </p:tgtEl>
                                      </p:cBhvr>
                                    </p:animEffect>
                                  </p:childTnLst>
                                </p:cTn>
                              </p:par>
                              <p:par>
                                <p:cTn id="35" presetID="53" presetClass="entr" presetSubtype="16" fill="hold" nodeType="with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 calcmode="lin" valueType="num">
                                      <p:cBhvr>
                                        <p:cTn id="37" dur="500" fill="hold"/>
                                        <p:tgtEl>
                                          <p:spTgt spid="3">
                                            <p:txEl>
                                              <p:pRg st="6" end="6"/>
                                            </p:txEl>
                                          </p:spTgt>
                                        </p:tgtEl>
                                        <p:attrNameLst>
                                          <p:attrName>ppt_w</p:attrName>
                                        </p:attrNameLst>
                                      </p:cBhvr>
                                      <p:tavLst>
                                        <p:tav tm="0">
                                          <p:val>
                                            <p:fltVal val="0"/>
                                          </p:val>
                                        </p:tav>
                                        <p:tav tm="100000">
                                          <p:val>
                                            <p:strVal val="#ppt_w"/>
                                          </p:val>
                                        </p:tav>
                                      </p:tavLst>
                                    </p:anim>
                                    <p:anim calcmode="lin" valueType="num">
                                      <p:cBhvr>
                                        <p:cTn id="38" dur="500" fill="hold"/>
                                        <p:tgtEl>
                                          <p:spTgt spid="3">
                                            <p:txEl>
                                              <p:pRg st="6" end="6"/>
                                            </p:txEl>
                                          </p:spTgt>
                                        </p:tgtEl>
                                        <p:attrNameLst>
                                          <p:attrName>ppt_h</p:attrName>
                                        </p:attrNameLst>
                                      </p:cBhvr>
                                      <p:tavLst>
                                        <p:tav tm="0">
                                          <p:val>
                                            <p:fltVal val="0"/>
                                          </p:val>
                                        </p:tav>
                                        <p:tav tm="100000">
                                          <p:val>
                                            <p:strVal val="#ppt_h"/>
                                          </p:val>
                                        </p:tav>
                                      </p:tavLst>
                                    </p:anim>
                                    <p:animEffect transition="in" filter="fade">
                                      <p:cBhvr>
                                        <p:cTn id="39" dur="500"/>
                                        <p:tgtEl>
                                          <p:spTgt spid="3">
                                            <p:txEl>
                                              <p:pRg st="6" end="6"/>
                                            </p:txEl>
                                          </p:spTgt>
                                        </p:tgtEl>
                                      </p:cBhvr>
                                    </p:animEffect>
                                  </p:childTnLst>
                                </p:cTn>
                              </p:par>
                              <p:par>
                                <p:cTn id="40" presetID="53" presetClass="entr" presetSubtype="16" fill="hold" nodeType="with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 calcmode="lin" valueType="num">
                                      <p:cBhvr>
                                        <p:cTn id="42" dur="500" fill="hold"/>
                                        <p:tgtEl>
                                          <p:spTgt spid="3">
                                            <p:txEl>
                                              <p:pRg st="7" end="7"/>
                                            </p:txEl>
                                          </p:spTgt>
                                        </p:tgtEl>
                                        <p:attrNameLst>
                                          <p:attrName>ppt_w</p:attrName>
                                        </p:attrNameLst>
                                      </p:cBhvr>
                                      <p:tavLst>
                                        <p:tav tm="0">
                                          <p:val>
                                            <p:fltVal val="0"/>
                                          </p:val>
                                        </p:tav>
                                        <p:tav tm="100000">
                                          <p:val>
                                            <p:strVal val="#ppt_w"/>
                                          </p:val>
                                        </p:tav>
                                      </p:tavLst>
                                    </p:anim>
                                    <p:anim calcmode="lin" valueType="num">
                                      <p:cBhvr>
                                        <p:cTn id="43" dur="500" fill="hold"/>
                                        <p:tgtEl>
                                          <p:spTgt spid="3">
                                            <p:txEl>
                                              <p:pRg st="7" end="7"/>
                                            </p:txEl>
                                          </p:spTgt>
                                        </p:tgtEl>
                                        <p:attrNameLst>
                                          <p:attrName>ppt_h</p:attrName>
                                        </p:attrNameLst>
                                      </p:cBhvr>
                                      <p:tavLst>
                                        <p:tav tm="0">
                                          <p:val>
                                            <p:fltVal val="0"/>
                                          </p:val>
                                        </p:tav>
                                        <p:tav tm="100000">
                                          <p:val>
                                            <p:strVal val="#ppt_h"/>
                                          </p:val>
                                        </p:tav>
                                      </p:tavLst>
                                    </p:anim>
                                    <p:animEffect transition="in" filter="fade">
                                      <p:cBhvr>
                                        <p:cTn id="44" dur="500"/>
                                        <p:tgtEl>
                                          <p:spTgt spid="3">
                                            <p:txEl>
                                              <p:pRg st="7" end="7"/>
                                            </p:txEl>
                                          </p:spTgt>
                                        </p:tgtEl>
                                      </p:cBhvr>
                                    </p:animEffect>
                                  </p:childTnLst>
                                </p:cTn>
                              </p:par>
                              <p:par>
                                <p:cTn id="45" presetID="53" presetClass="entr" presetSubtype="16" fill="hold" nodeType="with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 calcmode="lin" valueType="num">
                                      <p:cBhvr>
                                        <p:cTn id="47" dur="500" fill="hold"/>
                                        <p:tgtEl>
                                          <p:spTgt spid="3">
                                            <p:txEl>
                                              <p:pRg st="8" end="8"/>
                                            </p:txEl>
                                          </p:spTgt>
                                        </p:tgtEl>
                                        <p:attrNameLst>
                                          <p:attrName>ppt_w</p:attrName>
                                        </p:attrNameLst>
                                      </p:cBhvr>
                                      <p:tavLst>
                                        <p:tav tm="0">
                                          <p:val>
                                            <p:fltVal val="0"/>
                                          </p:val>
                                        </p:tav>
                                        <p:tav tm="100000">
                                          <p:val>
                                            <p:strVal val="#ppt_w"/>
                                          </p:val>
                                        </p:tav>
                                      </p:tavLst>
                                    </p:anim>
                                    <p:anim calcmode="lin" valueType="num">
                                      <p:cBhvr>
                                        <p:cTn id="48" dur="500" fill="hold"/>
                                        <p:tgtEl>
                                          <p:spTgt spid="3">
                                            <p:txEl>
                                              <p:pRg st="8" end="8"/>
                                            </p:txEl>
                                          </p:spTgt>
                                        </p:tgtEl>
                                        <p:attrNameLst>
                                          <p:attrName>ppt_h</p:attrName>
                                        </p:attrNameLst>
                                      </p:cBhvr>
                                      <p:tavLst>
                                        <p:tav tm="0">
                                          <p:val>
                                            <p:fltVal val="0"/>
                                          </p:val>
                                        </p:tav>
                                        <p:tav tm="100000">
                                          <p:val>
                                            <p:strVal val="#ppt_h"/>
                                          </p:val>
                                        </p:tav>
                                      </p:tavLst>
                                    </p:anim>
                                    <p:animEffect transition="in" filter="fade">
                                      <p:cBhvr>
                                        <p:cTn id="49" dur="500"/>
                                        <p:tgtEl>
                                          <p:spTgt spid="3">
                                            <p:txEl>
                                              <p:pRg st="8" end="8"/>
                                            </p:txEl>
                                          </p:spTgt>
                                        </p:tgtEl>
                                      </p:cBhvr>
                                    </p:animEffect>
                                  </p:childTnLst>
                                </p:cTn>
                              </p:par>
                              <p:par>
                                <p:cTn id="50" presetID="53" presetClass="entr" presetSubtype="16" fill="hold" grpId="0" nodeType="withEffect">
                                  <p:stCondLst>
                                    <p:cond delay="0"/>
                                  </p:stCondLst>
                                  <p:childTnLst>
                                    <p:set>
                                      <p:cBhvr>
                                        <p:cTn id="51" dur="1" fill="hold">
                                          <p:stCondLst>
                                            <p:cond delay="0"/>
                                          </p:stCondLst>
                                        </p:cTn>
                                        <p:tgtEl>
                                          <p:spTgt spid="6"/>
                                        </p:tgtEl>
                                        <p:attrNameLst>
                                          <p:attrName>style.visibility</p:attrName>
                                        </p:attrNameLst>
                                      </p:cBhvr>
                                      <p:to>
                                        <p:strVal val="visible"/>
                                      </p:to>
                                    </p:set>
                                    <p:anim calcmode="lin" valueType="num">
                                      <p:cBhvr>
                                        <p:cTn id="52" dur="500" fill="hold"/>
                                        <p:tgtEl>
                                          <p:spTgt spid="6"/>
                                        </p:tgtEl>
                                        <p:attrNameLst>
                                          <p:attrName>ppt_w</p:attrName>
                                        </p:attrNameLst>
                                      </p:cBhvr>
                                      <p:tavLst>
                                        <p:tav tm="0">
                                          <p:val>
                                            <p:fltVal val="0"/>
                                          </p:val>
                                        </p:tav>
                                        <p:tav tm="100000">
                                          <p:val>
                                            <p:strVal val="#ppt_w"/>
                                          </p:val>
                                        </p:tav>
                                      </p:tavLst>
                                    </p:anim>
                                    <p:anim calcmode="lin" valueType="num">
                                      <p:cBhvr>
                                        <p:cTn id="53" dur="500" fill="hold"/>
                                        <p:tgtEl>
                                          <p:spTgt spid="6"/>
                                        </p:tgtEl>
                                        <p:attrNameLst>
                                          <p:attrName>ppt_h</p:attrName>
                                        </p:attrNameLst>
                                      </p:cBhvr>
                                      <p:tavLst>
                                        <p:tav tm="0">
                                          <p:val>
                                            <p:fltVal val="0"/>
                                          </p:val>
                                        </p:tav>
                                        <p:tav tm="100000">
                                          <p:val>
                                            <p:strVal val="#ppt_h"/>
                                          </p:val>
                                        </p:tav>
                                      </p:tavLst>
                                    </p:anim>
                                    <p:animEffect transition="in" filter="fade">
                                      <p:cBhvr>
                                        <p:cTn id="5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Non-requirements</a:t>
            </a:r>
          </a:p>
        </p:txBody>
      </p:sp>
      <p:sp>
        <p:nvSpPr>
          <p:cNvPr id="3" name="Content Placeholder 2"/>
          <p:cNvSpPr>
            <a:spLocks noGrp="1"/>
          </p:cNvSpPr>
          <p:nvPr>
            <p:ph idx="1"/>
          </p:nvPr>
        </p:nvSpPr>
        <p:spPr/>
        <p:txBody>
          <a:bodyPr>
            <a:normAutofit fontScale="77500" lnSpcReduction="20000"/>
          </a:bodyPr>
          <a:lstStyle/>
          <a:p>
            <a:r>
              <a:rPr lang="en-US" dirty="0"/>
              <a:t>Does NOT require any specific technology, product, or service</a:t>
            </a:r>
          </a:p>
          <a:p>
            <a:pPr lvl="1"/>
            <a:r>
              <a:rPr lang="en-US" dirty="0"/>
              <a:t>Does NOT require or forbid any particular programming language</a:t>
            </a:r>
          </a:p>
          <a:p>
            <a:pPr lvl="1"/>
            <a:r>
              <a:rPr lang="en-US" dirty="0"/>
              <a:t>Sometimes includes tips</a:t>
            </a:r>
          </a:p>
          <a:p>
            <a:pPr lvl="1"/>
            <a:r>
              <a:rPr lang="en-US" dirty="0"/>
              <a:t>Exception: Expect projects to have a web page with TLS</a:t>
            </a:r>
          </a:p>
          <a:p>
            <a:r>
              <a:rPr lang="en-US" dirty="0"/>
              <a:t>NEVER requires proprietary software or service</a:t>
            </a:r>
          </a:p>
          <a:p>
            <a:pPr lvl="1"/>
            <a:r>
              <a:rPr lang="en-US" dirty="0"/>
              <a:t>You </a:t>
            </a:r>
            <a:r>
              <a:rPr lang="en-US" i="1" dirty="0"/>
              <a:t>may</a:t>
            </a:r>
            <a:r>
              <a:rPr lang="en-US" dirty="0"/>
              <a:t> use or depend on it</a:t>
            </a:r>
          </a:p>
          <a:p>
            <a:r>
              <a:rPr lang="en-US" dirty="0"/>
              <a:t>Does NOT cost anything</a:t>
            </a:r>
          </a:p>
          <a:p>
            <a:r>
              <a:rPr lang="en-US" dirty="0"/>
              <a:t>Does NOT “take over your project”</a:t>
            </a:r>
          </a:p>
          <a:p>
            <a:r>
              <a:rPr lang="en-US" dirty="0"/>
              <a:t>Does NOT require doing everything immediately</a:t>
            </a:r>
          </a:p>
          <a:p>
            <a:pPr lvl="1"/>
            <a:r>
              <a:rPr lang="en-US" dirty="0"/>
              <a:t>Some projects have immediately earned a badge</a:t>
            </a:r>
          </a:p>
          <a:p>
            <a:pPr lvl="1"/>
            <a:r>
              <a:rPr lang="en-US" dirty="0"/>
              <a:t>Most projects try for a badge, find some things missing, &amp; gradually work to fix those issues</a:t>
            </a:r>
          </a:p>
        </p:txBody>
      </p:sp>
      <p:sp>
        <p:nvSpPr>
          <p:cNvPr id="5" name="Slide Number Placeholder 4"/>
          <p:cNvSpPr>
            <a:spLocks noGrp="1"/>
          </p:cNvSpPr>
          <p:nvPr>
            <p:ph type="sldNum" sz="quarter" idx="12"/>
          </p:nvPr>
        </p:nvSpPr>
        <p:spPr/>
        <p:txBody>
          <a:bodyPr/>
          <a:lstStyle/>
          <a:p>
            <a:fld id="{E720D8AB-A97F-4E6B-A107-A5B32B7BB1E8}" type="slidenum">
              <a:rPr lang="en-US" smtClean="0"/>
              <a:pPr/>
              <a:t>10</a:t>
            </a:fld>
            <a:endParaRPr lang="en-US"/>
          </a:p>
        </p:txBody>
      </p:sp>
    </p:spTree>
    <p:extLst>
      <p:ext uri="{BB962C8B-B14F-4D97-AF65-F5344CB8AC3E}">
        <p14:creationId xmlns:p14="http://schemas.microsoft.com/office/powerpoint/2010/main" val="22318084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Sample passing badge criteria (yes, they’re reasonable)</a:t>
            </a:r>
          </a:p>
        </p:txBody>
      </p:sp>
      <p:sp>
        <p:nvSpPr>
          <p:cNvPr id="3" name="Content Placeholder 2"/>
          <p:cNvSpPr>
            <a:spLocks noGrp="1"/>
          </p:cNvSpPr>
          <p:nvPr>
            <p:ph idx="1"/>
          </p:nvPr>
        </p:nvSpPr>
        <p:spPr/>
        <p:txBody>
          <a:bodyPr>
            <a:normAutofit/>
          </a:bodyPr>
          <a:lstStyle/>
          <a:p>
            <a:r>
              <a:rPr lang="en-US" sz="2000" dirty="0"/>
              <a:t>“The project website MUST succinctly describe what the software does (what problem does it solve?).” [</a:t>
            </a:r>
            <a:r>
              <a:rPr lang="en-US" sz="2000" dirty="0" err="1"/>
              <a:t>description_good</a:t>
            </a:r>
            <a:r>
              <a:rPr lang="en-US" sz="2000" dirty="0"/>
              <a:t>]</a:t>
            </a:r>
          </a:p>
          <a:p>
            <a:r>
              <a:rPr lang="en-US" sz="2000" dirty="0"/>
              <a:t>“The project MUST use at least one automated test suite that is publicly released as FLOSS (this test suite may be maintained as a separate FLOSS project).” [test]</a:t>
            </a:r>
          </a:p>
          <a:p>
            <a:pPr marL="342900" lvl="1" indent="-342900"/>
            <a:r>
              <a:rPr lang="en-US" sz="2000" dirty="0"/>
              <a:t>“At least one static code analysis tool MUST be applied to any proposed major production release of the software before its release, if there is at least one FLOSS tool that implements this criterion in the selected language.” [</a:t>
            </a:r>
            <a:r>
              <a:rPr lang="en-US" sz="2000" dirty="0" err="1"/>
              <a:t>static_analysis</a:t>
            </a:r>
            <a:r>
              <a:rPr lang="en-US" sz="2000" dirty="0"/>
              <a:t>]</a:t>
            </a:r>
            <a:endParaRPr lang="en-US" sz="2400" dirty="0"/>
          </a:p>
          <a:p>
            <a:pPr marL="342900" lvl="1" indent="-342900"/>
            <a:r>
              <a:rPr lang="en-US" sz="2000" dirty="0"/>
              <a:t>“The project sites (website, repository, and download URLs) MUST support HTTPS using TLS.” [</a:t>
            </a:r>
            <a:r>
              <a:rPr lang="en-US" sz="2000" dirty="0" err="1"/>
              <a:t>sites_https</a:t>
            </a:r>
            <a:r>
              <a:rPr lang="en-US" sz="2000" dirty="0"/>
              <a:t>]</a:t>
            </a:r>
          </a:p>
          <a:p>
            <a:pPr marL="342900" lvl="1" indent="-342900"/>
            <a:r>
              <a:rPr lang="en-US" sz="2000" dirty="0"/>
              <a:t>“The project MUST publish the process for reporting vulnerabilities on the project site.” [</a:t>
            </a:r>
            <a:r>
              <a:rPr lang="en-US" sz="2000" dirty="0" err="1"/>
              <a:t>vulnerability_report_process</a:t>
            </a:r>
            <a:r>
              <a:rPr lang="en-US" sz="2000" dirty="0"/>
              <a:t>]</a:t>
            </a:r>
          </a:p>
        </p:txBody>
      </p:sp>
      <p:sp>
        <p:nvSpPr>
          <p:cNvPr id="4" name="Slide Number Placeholder 3"/>
          <p:cNvSpPr>
            <a:spLocks noGrp="1"/>
          </p:cNvSpPr>
          <p:nvPr>
            <p:ph type="sldNum" sz="quarter" idx="12"/>
          </p:nvPr>
        </p:nvSpPr>
        <p:spPr/>
        <p:txBody>
          <a:bodyPr/>
          <a:lstStyle/>
          <a:p>
            <a:fld id="{E720D8AB-A97F-4E6B-A107-A5B32B7BB1E8}" type="slidenum">
              <a:rPr lang="en-US" smtClean="0"/>
              <a:pPr/>
              <a:t>11</a:t>
            </a:fld>
            <a:endParaRPr lang="en-US"/>
          </a:p>
        </p:txBody>
      </p:sp>
      <p:sp>
        <p:nvSpPr>
          <p:cNvPr id="6" name="TextBox 5"/>
          <p:cNvSpPr txBox="1"/>
          <p:nvPr/>
        </p:nvSpPr>
        <p:spPr>
          <a:xfrm>
            <a:off x="5410200" y="6403817"/>
            <a:ext cx="2847254" cy="276999"/>
          </a:xfrm>
          <a:prstGeom prst="rect">
            <a:avLst/>
          </a:prstGeom>
          <a:noFill/>
        </p:spPr>
        <p:txBody>
          <a:bodyPr wrap="none" rtlCol="0">
            <a:spAutoFit/>
          </a:bodyPr>
          <a:lstStyle/>
          <a:p>
            <a:r>
              <a:rPr lang="en-US" sz="1200" dirty="0"/>
              <a:t>*FLOSS=Free/</a:t>
            </a:r>
            <a:r>
              <a:rPr lang="en-US" sz="1200" dirty="0" err="1"/>
              <a:t>Libre</a:t>
            </a:r>
            <a:r>
              <a:rPr lang="en-US" sz="1200" dirty="0"/>
              <a:t>/Open source software</a:t>
            </a:r>
          </a:p>
        </p:txBody>
      </p:sp>
      <p:sp>
        <p:nvSpPr>
          <p:cNvPr id="7" name="TextBox 6"/>
          <p:cNvSpPr txBox="1"/>
          <p:nvPr/>
        </p:nvSpPr>
        <p:spPr>
          <a:xfrm>
            <a:off x="309243" y="5794788"/>
            <a:ext cx="8600047" cy="461665"/>
          </a:xfrm>
          <a:prstGeom prst="rect">
            <a:avLst/>
          </a:prstGeom>
          <a:noFill/>
        </p:spPr>
        <p:txBody>
          <a:bodyPr wrap="none" rtlCol="0">
            <a:spAutoFit/>
          </a:bodyPr>
          <a:lstStyle/>
          <a:p>
            <a:r>
              <a:rPr lang="en-US" dirty="0"/>
              <a:t>Available in English, Chinese, French, German, Japanese, &amp; Russian</a:t>
            </a:r>
          </a:p>
        </p:txBody>
      </p:sp>
      <p:sp>
        <p:nvSpPr>
          <p:cNvPr id="5" name="TextBox 4"/>
          <p:cNvSpPr txBox="1"/>
          <p:nvPr/>
        </p:nvSpPr>
        <p:spPr>
          <a:xfrm>
            <a:off x="221080" y="6419360"/>
            <a:ext cx="3966150" cy="276999"/>
          </a:xfrm>
          <a:prstGeom prst="rect">
            <a:avLst/>
          </a:prstGeom>
          <a:noFill/>
        </p:spPr>
        <p:txBody>
          <a:bodyPr wrap="none" rtlCol="0">
            <a:spAutoFit/>
          </a:bodyPr>
          <a:lstStyle/>
          <a:p>
            <a:r>
              <a:rPr lang="en-US" sz="1200" dirty="0"/>
              <a:t>Each criterion has a unique id; each id shown here in brackets</a:t>
            </a:r>
          </a:p>
        </p:txBody>
      </p:sp>
    </p:spTree>
    <p:extLst>
      <p:ext uri="{BB962C8B-B14F-4D97-AF65-F5344CB8AC3E}">
        <p14:creationId xmlns:p14="http://schemas.microsoft.com/office/powerpoint/2010/main" val="37362940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Badge scoring system</a:t>
            </a:r>
          </a:p>
        </p:txBody>
      </p:sp>
      <p:sp>
        <p:nvSpPr>
          <p:cNvPr id="3" name="Content Placeholder 2"/>
          <p:cNvSpPr>
            <a:spLocks noGrp="1"/>
          </p:cNvSpPr>
          <p:nvPr>
            <p:ph idx="1"/>
          </p:nvPr>
        </p:nvSpPr>
        <p:spPr/>
        <p:txBody>
          <a:bodyPr/>
          <a:lstStyle/>
          <a:p>
            <a:r>
              <a:rPr lang="en-US" sz="2800" dirty="0"/>
              <a:t>To obtain a badge, all:</a:t>
            </a:r>
          </a:p>
          <a:p>
            <a:pPr lvl="1"/>
            <a:r>
              <a:rPr lang="en-US" sz="2400" dirty="0"/>
              <a:t>MUST and MUST NOT criteria (42/66*) must be met</a:t>
            </a:r>
          </a:p>
          <a:p>
            <a:pPr lvl="1"/>
            <a:r>
              <a:rPr lang="en-US" sz="2400" dirty="0"/>
              <a:t>SHOULD (10/66*) met, OR unmet with justification</a:t>
            </a:r>
          </a:p>
          <a:p>
            <a:pPr lvl="2"/>
            <a:r>
              <a:rPr lang="en-US" sz="2000" dirty="0"/>
              <a:t>Users can see those justifications &amp; decide if that’s enough</a:t>
            </a:r>
          </a:p>
          <a:p>
            <a:pPr lvl="1"/>
            <a:r>
              <a:rPr lang="en-US" sz="2400" dirty="0"/>
              <a:t>SUGGESTED (14/66*) considered (met or unmet)</a:t>
            </a:r>
          </a:p>
          <a:p>
            <a:pPr lvl="2"/>
            <a:r>
              <a:rPr lang="en-US" sz="2000" dirty="0"/>
              <a:t>People don’t like admitting they didn’t do something</a:t>
            </a:r>
          </a:p>
          <a:p>
            <a:pPr lvl="1"/>
            <a:r>
              <a:rPr lang="en-US" sz="2400" dirty="0"/>
              <a:t>In some cases, URL required in justification (to point to evidence; 8/66* require this)</a:t>
            </a:r>
          </a:p>
        </p:txBody>
      </p:sp>
      <p:sp>
        <p:nvSpPr>
          <p:cNvPr id="5" name="Slide Number Placeholder 4"/>
          <p:cNvSpPr>
            <a:spLocks noGrp="1"/>
          </p:cNvSpPr>
          <p:nvPr>
            <p:ph type="sldNum" sz="quarter" idx="12"/>
          </p:nvPr>
        </p:nvSpPr>
        <p:spPr/>
        <p:txBody>
          <a:bodyPr/>
          <a:lstStyle/>
          <a:p>
            <a:fld id="{E720D8AB-A97F-4E6B-A107-A5B32B7BB1E8}" type="slidenum">
              <a:rPr lang="en-US" smtClean="0"/>
              <a:pPr/>
              <a:t>12</a:t>
            </a:fld>
            <a:endParaRPr lang="en-US"/>
          </a:p>
        </p:txBody>
      </p:sp>
      <p:sp>
        <p:nvSpPr>
          <p:cNvPr id="4" name="TextBox 3">
            <a:extLst>
              <a:ext uri="{FF2B5EF4-FFF2-40B4-BE49-F238E27FC236}">
                <a16:creationId xmlns:a16="http://schemas.microsoft.com/office/drawing/2014/main" id="{B592535B-42D9-E94D-BAD1-5BE760576FAC}"/>
              </a:ext>
            </a:extLst>
          </p:cNvPr>
          <p:cNvSpPr txBox="1"/>
          <p:nvPr/>
        </p:nvSpPr>
        <p:spPr>
          <a:xfrm>
            <a:off x="6353874" y="5972145"/>
            <a:ext cx="2377574" cy="369332"/>
          </a:xfrm>
          <a:prstGeom prst="rect">
            <a:avLst/>
          </a:prstGeom>
          <a:noFill/>
        </p:spPr>
        <p:txBody>
          <a:bodyPr wrap="none" rtlCol="0">
            <a:spAutoFit/>
          </a:bodyPr>
          <a:lstStyle/>
          <a:p>
            <a:r>
              <a:rPr lang="en-US" sz="1800" dirty="0"/>
              <a:t>* For the passing badge</a:t>
            </a:r>
          </a:p>
        </p:txBody>
      </p:sp>
    </p:spTree>
    <p:extLst>
      <p:ext uri="{BB962C8B-B14F-4D97-AF65-F5344CB8AC3E}">
        <p14:creationId xmlns:p14="http://schemas.microsoft.com/office/powerpoint/2010/main" val="11701778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Miscellaneous info</a:t>
            </a:r>
          </a:p>
        </p:txBody>
      </p:sp>
      <p:sp>
        <p:nvSpPr>
          <p:cNvPr id="3" name="Content Placeholder 2"/>
          <p:cNvSpPr>
            <a:spLocks noGrp="1"/>
          </p:cNvSpPr>
          <p:nvPr>
            <p:ph idx="1"/>
          </p:nvPr>
        </p:nvSpPr>
        <p:spPr/>
        <p:txBody>
          <a:bodyPr>
            <a:normAutofit/>
          </a:bodyPr>
          <a:lstStyle/>
          <a:p>
            <a:r>
              <a:rPr lang="en-US" sz="2800" dirty="0"/>
              <a:t>Badging web application has automation</a:t>
            </a:r>
          </a:p>
          <a:p>
            <a:pPr lvl="1"/>
            <a:r>
              <a:rPr lang="en-US" sz="2400" dirty="0"/>
              <a:t>Automatically examines projects on creation/edits</a:t>
            </a:r>
          </a:p>
          <a:p>
            <a:pPr lvl="1"/>
            <a:r>
              <a:rPr lang="en-US" sz="2400" dirty="0"/>
              <a:t>Fills in some info &amp; rejects obviously incorrect</a:t>
            </a:r>
          </a:p>
          <a:p>
            <a:r>
              <a:rPr lang="en-US" sz="2800" dirty="0"/>
              <a:t>Some larger organizations require badging</a:t>
            </a:r>
          </a:p>
          <a:p>
            <a:pPr lvl="1"/>
            <a:r>
              <a:rPr lang="en-US" sz="2400" dirty="0"/>
              <a:t>Open Network Automation Platform (ONAP)</a:t>
            </a:r>
          </a:p>
          <a:p>
            <a:pPr lvl="1"/>
            <a:r>
              <a:rPr lang="en-US" sz="2400" dirty="0"/>
              <a:t>Cloud Native Computing Foundation (CNCF) graduation requirement</a:t>
            </a:r>
          </a:p>
          <a:p>
            <a:r>
              <a:rPr lang="en-US" sz="2800" dirty="0"/>
              <a:t>Supports easy display of badge info</a:t>
            </a:r>
          </a:p>
          <a:p>
            <a:pPr lvl="1"/>
            <a:r>
              <a:rPr lang="en-US" sz="2400" dirty="0"/>
              <a:t>GitHub-style badge for README</a:t>
            </a:r>
          </a:p>
          <a:p>
            <a:pPr lvl="1"/>
            <a:r>
              <a:rPr lang="en-US" sz="2400" dirty="0"/>
              <a:t>REST API &amp; CORS for easy display of info</a:t>
            </a:r>
          </a:p>
        </p:txBody>
      </p:sp>
      <p:sp>
        <p:nvSpPr>
          <p:cNvPr id="4" name="Slide Number Placeholder 3"/>
          <p:cNvSpPr>
            <a:spLocks noGrp="1"/>
          </p:cNvSpPr>
          <p:nvPr>
            <p:ph type="sldNum" sz="quarter" idx="12"/>
          </p:nvPr>
        </p:nvSpPr>
        <p:spPr/>
        <p:txBody>
          <a:bodyPr/>
          <a:lstStyle/>
          <a:p>
            <a:fld id="{E720D8AB-A97F-4E6B-A107-A5B32B7BB1E8}" type="slidenum">
              <a:rPr lang="en-US" smtClean="0"/>
              <a:pPr/>
              <a:t>13</a:t>
            </a:fld>
            <a:endParaRPr lang="en-US"/>
          </a:p>
        </p:txBody>
      </p:sp>
      <p:sp>
        <p:nvSpPr>
          <p:cNvPr id="5" name="TextBox 4"/>
          <p:cNvSpPr txBox="1"/>
          <p:nvPr/>
        </p:nvSpPr>
        <p:spPr>
          <a:xfrm>
            <a:off x="304800" y="6135469"/>
            <a:ext cx="7979596" cy="646331"/>
          </a:xfrm>
          <a:prstGeom prst="rect">
            <a:avLst/>
          </a:prstGeom>
          <a:noFill/>
        </p:spPr>
        <p:txBody>
          <a:bodyPr wrap="square" rtlCol="0">
            <a:spAutoFit/>
          </a:bodyPr>
          <a:lstStyle/>
          <a:p>
            <a:pPr algn="l"/>
            <a:r>
              <a:rPr lang="en-US" sz="1200" dirty="0"/>
              <a:t>For details, see (ONAP) https://wiki.onap.org/display/DW/CII+Badging+Program</a:t>
            </a:r>
          </a:p>
          <a:p>
            <a:pPr algn="l"/>
            <a:r>
              <a:rPr lang="en-US" sz="1200" dirty="0"/>
              <a:t>(CNCF graduation) https://www.cncf.io/projects/graduation-criteria/</a:t>
            </a:r>
          </a:p>
          <a:p>
            <a:pPr algn="l"/>
            <a:r>
              <a:rPr lang="en-US" sz="1200" dirty="0"/>
              <a:t>(Dashboard example) https://landscape.cncf.io/selected=kubernetes</a:t>
            </a:r>
          </a:p>
        </p:txBody>
      </p:sp>
    </p:spTree>
    <p:extLst>
      <p:ext uri="{BB962C8B-B14F-4D97-AF65-F5344CB8AC3E}">
        <p14:creationId xmlns:p14="http://schemas.microsoft.com/office/powerpoint/2010/main" val="15311285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Sample impacts of CII badge process</a:t>
            </a:r>
          </a:p>
        </p:txBody>
      </p:sp>
      <p:sp>
        <p:nvSpPr>
          <p:cNvPr id="3" name="Content Placeholder 2"/>
          <p:cNvSpPr>
            <a:spLocks noGrp="1"/>
          </p:cNvSpPr>
          <p:nvPr>
            <p:ph idx="1"/>
          </p:nvPr>
        </p:nvSpPr>
        <p:spPr/>
        <p:txBody>
          <a:bodyPr>
            <a:normAutofit/>
          </a:bodyPr>
          <a:lstStyle/>
          <a:p>
            <a:r>
              <a:rPr lang="en-US" sz="2400" dirty="0"/>
              <a:t>OWASP ZAP (web app scanner)</a:t>
            </a:r>
          </a:p>
          <a:p>
            <a:pPr lvl="1"/>
            <a:r>
              <a:rPr lang="en-US" sz="2000" dirty="0"/>
              <a:t>Simon </a:t>
            </a:r>
            <a:r>
              <a:rPr lang="en-US" sz="2000" dirty="0" err="1"/>
              <a:t>Bennetts</a:t>
            </a:r>
            <a:r>
              <a:rPr lang="en-US" sz="2000" dirty="0"/>
              <a:t>: “[it] helped us improve ZAP quality… [it] helped us focus on [areas] that needed most improvement.”</a:t>
            </a:r>
          </a:p>
          <a:p>
            <a:pPr lvl="1"/>
            <a:r>
              <a:rPr lang="en-US" sz="2000" dirty="0"/>
              <a:t>Change: Significantly improved automated testing</a:t>
            </a:r>
          </a:p>
          <a:p>
            <a:r>
              <a:rPr lang="en-US" sz="2400" dirty="0" err="1"/>
              <a:t>CommonMark</a:t>
            </a:r>
            <a:r>
              <a:rPr lang="en-US" sz="2400" dirty="0"/>
              <a:t> (Markdown in PHP) changes:</a:t>
            </a:r>
          </a:p>
          <a:p>
            <a:pPr lvl="1"/>
            <a:r>
              <a:rPr lang="en-US" sz="2000" dirty="0"/>
              <a:t>TLS for the website (&amp; links from repository to it)</a:t>
            </a:r>
          </a:p>
          <a:p>
            <a:pPr lvl="1"/>
            <a:r>
              <a:rPr lang="en-US" sz="2000" dirty="0"/>
              <a:t>Publishing the process for reporting vulnerabilities</a:t>
            </a:r>
          </a:p>
          <a:p>
            <a:r>
              <a:rPr lang="en-US" sz="2400" dirty="0"/>
              <a:t>JSON for Modern C++</a:t>
            </a:r>
          </a:p>
          <a:p>
            <a:pPr lvl="1"/>
            <a:r>
              <a:rPr lang="en-US" sz="2000" dirty="0"/>
              <a:t>“I really appreciate some formalized quality assurance which even hobby projects can follow.”</a:t>
            </a:r>
          </a:p>
          <a:p>
            <a:pPr lvl="1"/>
            <a:r>
              <a:rPr lang="en-US" sz="2000" dirty="0"/>
              <a:t>Change: Added explicit mention of how to privately report errors</a:t>
            </a:r>
          </a:p>
          <a:p>
            <a:pPr lvl="1"/>
            <a:r>
              <a:rPr lang="en-US" sz="2000" dirty="0"/>
              <a:t>Change: Added a static analysis check to continuous integration script</a:t>
            </a:r>
          </a:p>
        </p:txBody>
      </p:sp>
      <p:sp>
        <p:nvSpPr>
          <p:cNvPr id="5" name="Slide Number Placeholder 4"/>
          <p:cNvSpPr>
            <a:spLocks noGrp="1"/>
          </p:cNvSpPr>
          <p:nvPr>
            <p:ph type="sldNum" sz="quarter" idx="12"/>
          </p:nvPr>
        </p:nvSpPr>
        <p:spPr/>
        <p:txBody>
          <a:bodyPr/>
          <a:lstStyle/>
          <a:p>
            <a:fld id="{E720D8AB-A97F-4E6B-A107-A5B32B7BB1E8}" type="slidenum">
              <a:rPr lang="en-US" smtClean="0"/>
              <a:pPr/>
              <a:t>14</a:t>
            </a:fld>
            <a:endParaRPr lang="en-US"/>
          </a:p>
        </p:txBody>
      </p:sp>
      <p:sp>
        <p:nvSpPr>
          <p:cNvPr id="6" name="TextBox 5"/>
          <p:cNvSpPr txBox="1"/>
          <p:nvPr/>
        </p:nvSpPr>
        <p:spPr>
          <a:xfrm>
            <a:off x="2971800" y="6384666"/>
            <a:ext cx="5221301" cy="276999"/>
          </a:xfrm>
          <a:prstGeom prst="rect">
            <a:avLst/>
          </a:prstGeom>
          <a:noFill/>
        </p:spPr>
        <p:txBody>
          <a:bodyPr wrap="none" rtlCol="0">
            <a:spAutoFit/>
          </a:bodyPr>
          <a:lstStyle/>
          <a:p>
            <a:r>
              <a:rPr lang="en-US" sz="1200" dirty="0"/>
              <a:t>Source: https://github.com/coreinfrastructure/best-practices-badge/wiki/Impacts</a:t>
            </a:r>
          </a:p>
        </p:txBody>
      </p:sp>
    </p:spTree>
    <p:extLst>
      <p:ext uri="{BB962C8B-B14F-4D97-AF65-F5344CB8AC3E}">
        <p14:creationId xmlns:p14="http://schemas.microsoft.com/office/powerpoint/2010/main" val="31266052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Conclusions</a:t>
            </a:r>
          </a:p>
        </p:txBody>
      </p:sp>
      <p:sp>
        <p:nvSpPr>
          <p:cNvPr id="3" name="Content Placeholder 2"/>
          <p:cNvSpPr>
            <a:spLocks noGrp="1"/>
          </p:cNvSpPr>
          <p:nvPr>
            <p:ph idx="1"/>
          </p:nvPr>
        </p:nvSpPr>
        <p:spPr/>
        <p:txBody>
          <a:bodyPr>
            <a:normAutofit fontScale="70000" lnSpcReduction="20000"/>
          </a:bodyPr>
          <a:lstStyle/>
          <a:p>
            <a:r>
              <a:rPr lang="en-US" sz="3600" dirty="0"/>
              <a:t>Involved in an OSS project? Get a badge!</a:t>
            </a:r>
          </a:p>
          <a:p>
            <a:pPr lvl="1"/>
            <a:r>
              <a:rPr lang="en-US" sz="3100" dirty="0"/>
              <a:t>Start here: </a:t>
            </a:r>
            <a:r>
              <a:rPr lang="en-US" sz="3100" b="1" dirty="0"/>
              <a:t>https://bestpractices.coreinfrastructure.org</a:t>
            </a:r>
          </a:p>
          <a:p>
            <a:pPr lvl="1"/>
            <a:r>
              <a:rPr lang="en-US" sz="3100" dirty="0"/>
              <a:t>Don’t need to do “everything at once” – just start!</a:t>
            </a:r>
          </a:p>
          <a:p>
            <a:pPr lvl="1"/>
            <a:r>
              <a:rPr lang="en-US" sz="3100" dirty="0"/>
              <a:t>Questions? Email or create an issue</a:t>
            </a:r>
          </a:p>
          <a:p>
            <a:r>
              <a:rPr lang="en-US" sz="3600" dirty="0"/>
              <a:t>Prefer using OSS from projects using best practices</a:t>
            </a:r>
          </a:p>
          <a:p>
            <a:pPr lvl="1"/>
            <a:r>
              <a:rPr lang="en-US" sz="3100" dirty="0"/>
              <a:t>They are trying to “do the right thing”</a:t>
            </a:r>
          </a:p>
          <a:p>
            <a:pPr lvl="1"/>
            <a:r>
              <a:rPr lang="en-US" sz="3100" dirty="0"/>
              <a:t>You want to use OSS from projects like that!</a:t>
            </a:r>
          </a:p>
          <a:p>
            <a:pPr lvl="1"/>
            <a:r>
              <a:rPr lang="en-US" sz="3100" dirty="0"/>
              <a:t>CII best practices badge helps identify those projects</a:t>
            </a:r>
          </a:p>
          <a:p>
            <a:r>
              <a:rPr lang="en-US" sz="3600" dirty="0"/>
              <a:t>Criteria need additions/refinements?</a:t>
            </a:r>
          </a:p>
          <a:p>
            <a:pPr lvl="1"/>
            <a:r>
              <a:rPr lang="en-US" sz="3100" dirty="0"/>
              <a:t>Let us know, we’re also an OSS project</a:t>
            </a:r>
          </a:p>
          <a:p>
            <a:r>
              <a:rPr lang="en-US" sz="3600" dirty="0"/>
              <a:t>More info:</a:t>
            </a:r>
          </a:p>
          <a:p>
            <a:pPr lvl="1"/>
            <a:r>
              <a:rPr lang="en-US" sz="2600" b="1" dirty="0"/>
              <a:t>https://github.com/coreinfrastructure/best-practices-badge</a:t>
            </a:r>
          </a:p>
          <a:p>
            <a:pPr lvl="1"/>
            <a:r>
              <a:rPr lang="en-US" sz="2600" b="1" dirty="0"/>
              <a:t>https://github.com/coreinfrastructure/best-practices-badge/wiki/Videos</a:t>
            </a:r>
          </a:p>
        </p:txBody>
      </p:sp>
      <p:sp>
        <p:nvSpPr>
          <p:cNvPr id="4" name="Slide Number Placeholder 3"/>
          <p:cNvSpPr>
            <a:spLocks noGrp="1"/>
          </p:cNvSpPr>
          <p:nvPr>
            <p:ph type="sldNum" sz="quarter" idx="12"/>
          </p:nvPr>
        </p:nvSpPr>
        <p:spPr/>
        <p:txBody>
          <a:bodyPr/>
          <a:lstStyle/>
          <a:p>
            <a:fld id="{E720D8AB-A97F-4E6B-A107-A5B32B7BB1E8}" type="slidenum">
              <a:rPr lang="en-US" smtClean="0"/>
              <a:pPr/>
              <a:t>15</a:t>
            </a:fld>
            <a:endParaRPr lang="en-US"/>
          </a:p>
        </p:txBody>
      </p:sp>
      <p:sp>
        <p:nvSpPr>
          <p:cNvPr id="5" name="TextBox 4"/>
          <p:cNvSpPr txBox="1"/>
          <p:nvPr/>
        </p:nvSpPr>
        <p:spPr>
          <a:xfrm>
            <a:off x="1752600" y="5954543"/>
            <a:ext cx="5846537" cy="830997"/>
          </a:xfrm>
          <a:prstGeom prst="rect">
            <a:avLst/>
          </a:prstGeom>
          <a:solidFill>
            <a:schemeClr val="accent1"/>
          </a:solidFill>
          <a:ln>
            <a:solidFill>
              <a:schemeClr val="tx1"/>
            </a:solidFill>
          </a:ln>
        </p:spPr>
        <p:txBody>
          <a:bodyPr wrap="none" rtlCol="0">
            <a:spAutoFit/>
          </a:bodyPr>
          <a:lstStyle/>
          <a:p>
            <a:r>
              <a:rPr lang="en-US" b="1" dirty="0"/>
              <a:t>Get or check on badges at:</a:t>
            </a:r>
          </a:p>
          <a:p>
            <a:r>
              <a:rPr lang="en-US" b="1" dirty="0"/>
              <a:t>https://bestpractices.coreinfrastructure.org</a:t>
            </a:r>
            <a:endParaRPr lang="en-US" dirty="0"/>
          </a:p>
        </p:txBody>
      </p:sp>
    </p:spTree>
    <p:extLst>
      <p:ext uri="{BB962C8B-B14F-4D97-AF65-F5344CB8AC3E}">
        <p14:creationId xmlns:p14="http://schemas.microsoft.com/office/powerpoint/2010/main" val="1680422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10" end="1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1" end="11"/>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Backup</a:t>
            </a:r>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E720D8AB-A97F-4E6B-A107-A5B32B7BB1E8}" type="slidenum">
              <a:rPr lang="en-US" smtClean="0"/>
              <a:pPr/>
              <a:t>16</a:t>
            </a:fld>
            <a:endParaRPr lang="en-US"/>
          </a:p>
        </p:txBody>
      </p:sp>
    </p:spTree>
    <p:extLst>
      <p:ext uri="{BB962C8B-B14F-4D97-AF65-F5344CB8AC3E}">
        <p14:creationId xmlns:p14="http://schemas.microsoft.com/office/powerpoint/2010/main" val="22717098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descr="Projects are increasingly making progress towards gold">
            <a:extLst>
              <a:ext uri="{FF2B5EF4-FFF2-40B4-BE49-F238E27FC236}">
                <a16:creationId xmlns:a16="http://schemas.microsoft.com/office/drawing/2014/main" id="{ABD8DA5B-CB7B-534F-AFD4-EE4F477F8F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 y="3733800"/>
            <a:ext cx="8915400" cy="2426540"/>
          </a:xfrm>
          <a:prstGeom prst="rect">
            <a:avLst/>
          </a:prstGeom>
        </p:spPr>
      </p:pic>
      <p:pic>
        <p:nvPicPr>
          <p:cNvPr id="15" name="Picture 14" descr="Projects increasingly making progress in silver requirements">
            <a:extLst>
              <a:ext uri="{FF2B5EF4-FFF2-40B4-BE49-F238E27FC236}">
                <a16:creationId xmlns:a16="http://schemas.microsoft.com/office/drawing/2014/main" id="{050EDF06-578A-B348-8E71-5466FB20000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2400" y="905211"/>
            <a:ext cx="8915400" cy="2450677"/>
          </a:xfrm>
          <a:prstGeom prst="rect">
            <a:avLst/>
          </a:prstGeom>
        </p:spPr>
      </p:pic>
      <p:sp>
        <p:nvSpPr>
          <p:cNvPr id="2" name="Title 1"/>
          <p:cNvSpPr>
            <a:spLocks noGrp="1"/>
          </p:cNvSpPr>
          <p:nvPr>
            <p:ph type="title"/>
          </p:nvPr>
        </p:nvSpPr>
        <p:spPr/>
        <p:txBody>
          <a:bodyPr/>
          <a:lstStyle/>
          <a:p>
            <a:r>
              <a:rPr lang="en-US" dirty="0"/>
              <a:t>Many projects working towards silver &amp; gold</a:t>
            </a:r>
          </a:p>
        </p:txBody>
      </p:sp>
      <p:sp>
        <p:nvSpPr>
          <p:cNvPr id="3" name="Date Placeholder 2"/>
          <p:cNvSpPr>
            <a:spLocks noGrp="1"/>
          </p:cNvSpPr>
          <p:nvPr>
            <p:ph type="dt" sz="half" idx="10"/>
          </p:nvPr>
        </p:nvSpPr>
        <p:spPr/>
        <p:txBody>
          <a:bodyPr/>
          <a:lstStyle/>
          <a:p>
            <a:endParaRPr lang="en-US" dirty="0"/>
          </a:p>
        </p:txBody>
      </p:sp>
      <p:sp>
        <p:nvSpPr>
          <p:cNvPr id="4" name="Slide Number Placeholder 3"/>
          <p:cNvSpPr>
            <a:spLocks noGrp="1"/>
          </p:cNvSpPr>
          <p:nvPr>
            <p:ph type="sldNum" sz="quarter" idx="12"/>
          </p:nvPr>
        </p:nvSpPr>
        <p:spPr/>
        <p:txBody>
          <a:bodyPr/>
          <a:lstStyle/>
          <a:p>
            <a:fld id="{5E6793C2-21BA-4E35-9E33-E37DA8BD520D}" type="slidenum">
              <a:rPr lang="en-US" smtClean="0"/>
              <a:pPr/>
              <a:t>17</a:t>
            </a:fld>
            <a:endParaRPr lang="en-US" dirty="0"/>
          </a:p>
        </p:txBody>
      </p:sp>
      <p:sp>
        <p:nvSpPr>
          <p:cNvPr id="6" name="TextBox 5"/>
          <p:cNvSpPr txBox="1"/>
          <p:nvPr/>
        </p:nvSpPr>
        <p:spPr>
          <a:xfrm>
            <a:off x="598272" y="996133"/>
            <a:ext cx="1318053" cy="830997"/>
          </a:xfrm>
          <a:prstGeom prst="rect">
            <a:avLst/>
          </a:prstGeom>
          <a:noFill/>
        </p:spPr>
        <p:txBody>
          <a:bodyPr wrap="none" rtlCol="0">
            <a:spAutoFit/>
          </a:bodyPr>
          <a:lstStyle/>
          <a:p>
            <a:r>
              <a:rPr lang="en-US" b="1" dirty="0"/>
              <a:t>Progress</a:t>
            </a:r>
          </a:p>
          <a:p>
            <a:r>
              <a:rPr lang="en-US" b="1" dirty="0"/>
              <a:t>to silver</a:t>
            </a:r>
          </a:p>
        </p:txBody>
      </p:sp>
      <p:sp>
        <p:nvSpPr>
          <p:cNvPr id="8" name="TextBox 7"/>
          <p:cNvSpPr txBox="1"/>
          <p:nvPr/>
        </p:nvSpPr>
        <p:spPr>
          <a:xfrm>
            <a:off x="598273" y="3637088"/>
            <a:ext cx="1318053" cy="830997"/>
          </a:xfrm>
          <a:prstGeom prst="rect">
            <a:avLst/>
          </a:prstGeom>
          <a:noFill/>
        </p:spPr>
        <p:txBody>
          <a:bodyPr wrap="none" rtlCol="0">
            <a:spAutoFit/>
          </a:bodyPr>
          <a:lstStyle/>
          <a:p>
            <a:r>
              <a:rPr lang="en-US" b="1" dirty="0"/>
              <a:t>Progress</a:t>
            </a:r>
          </a:p>
          <a:p>
            <a:r>
              <a:rPr lang="en-US" b="1" dirty="0"/>
              <a:t>to gold</a:t>
            </a:r>
          </a:p>
        </p:txBody>
      </p:sp>
      <p:sp>
        <p:nvSpPr>
          <p:cNvPr id="9" name="Rectangle 8"/>
          <p:cNvSpPr/>
          <p:nvPr/>
        </p:nvSpPr>
        <p:spPr>
          <a:xfrm>
            <a:off x="3775587" y="6248400"/>
            <a:ext cx="4572000" cy="461665"/>
          </a:xfrm>
          <a:prstGeom prst="rect">
            <a:avLst/>
          </a:prstGeom>
        </p:spPr>
        <p:txBody>
          <a:bodyPr>
            <a:spAutoFit/>
          </a:bodyPr>
          <a:lstStyle/>
          <a:p>
            <a:r>
              <a:rPr lang="en-US" sz="1200" dirty="0"/>
              <a:t>Source: https://bestpractices.coreinfrastructure.org/project_stats</a:t>
            </a:r>
          </a:p>
          <a:p>
            <a:r>
              <a:rPr lang="en-US" sz="1200" dirty="0"/>
              <a:t>?type=uncommon as of 2020-07-02</a:t>
            </a:r>
          </a:p>
        </p:txBody>
      </p:sp>
      <p:sp>
        <p:nvSpPr>
          <p:cNvPr id="10" name="TextBox 9"/>
          <p:cNvSpPr txBox="1"/>
          <p:nvPr/>
        </p:nvSpPr>
        <p:spPr>
          <a:xfrm>
            <a:off x="3200234" y="1395317"/>
            <a:ext cx="3904980" cy="707886"/>
          </a:xfrm>
          <a:prstGeom prst="rect">
            <a:avLst/>
          </a:prstGeom>
          <a:noFill/>
        </p:spPr>
        <p:txBody>
          <a:bodyPr wrap="none" rtlCol="0">
            <a:spAutoFit/>
          </a:bodyPr>
          <a:lstStyle/>
          <a:p>
            <a:r>
              <a:rPr lang="en-US" sz="2000" b="1" dirty="0"/>
              <a:t>112 projects are halfway or better,</a:t>
            </a:r>
          </a:p>
          <a:p>
            <a:r>
              <a:rPr lang="en-US" sz="2000" b="1" dirty="0"/>
              <a:t>including 16 projects with silver</a:t>
            </a:r>
          </a:p>
        </p:txBody>
      </p:sp>
      <p:cxnSp>
        <p:nvCxnSpPr>
          <p:cNvPr id="12" name="Straight Arrow Connector 11"/>
          <p:cNvCxnSpPr>
            <a:cxnSpLocks/>
            <a:stCxn id="10" idx="3"/>
          </p:cNvCxnSpPr>
          <p:nvPr/>
        </p:nvCxnSpPr>
        <p:spPr bwMode="auto">
          <a:xfrm flipV="1">
            <a:off x="7105214" y="1600200"/>
            <a:ext cx="1592911" cy="14906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13" name="TextBox 12"/>
          <p:cNvSpPr txBox="1"/>
          <p:nvPr/>
        </p:nvSpPr>
        <p:spPr>
          <a:xfrm>
            <a:off x="1925849" y="4050460"/>
            <a:ext cx="3790911" cy="707886"/>
          </a:xfrm>
          <a:prstGeom prst="rect">
            <a:avLst/>
          </a:prstGeom>
          <a:noFill/>
        </p:spPr>
        <p:txBody>
          <a:bodyPr wrap="none" rtlCol="0">
            <a:spAutoFit/>
          </a:bodyPr>
          <a:lstStyle/>
          <a:p>
            <a:r>
              <a:rPr lang="en-US" sz="2000" b="1" dirty="0"/>
              <a:t>27 projects are halfway or better,</a:t>
            </a:r>
          </a:p>
          <a:p>
            <a:r>
              <a:rPr lang="en-US" sz="2000" b="1" dirty="0"/>
              <a:t>including 6 projects with gold</a:t>
            </a:r>
          </a:p>
        </p:txBody>
      </p:sp>
      <p:cxnSp>
        <p:nvCxnSpPr>
          <p:cNvPr id="14" name="Straight Arrow Connector 13"/>
          <p:cNvCxnSpPr>
            <a:cxnSpLocks/>
            <a:stCxn id="13" idx="3"/>
          </p:cNvCxnSpPr>
          <p:nvPr/>
        </p:nvCxnSpPr>
        <p:spPr bwMode="auto">
          <a:xfrm flipV="1">
            <a:off x="5716760" y="4050460"/>
            <a:ext cx="3046240" cy="353943"/>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20" name="Straight Arrow Connector 19"/>
          <p:cNvCxnSpPr>
            <a:cxnSpLocks/>
          </p:cNvCxnSpPr>
          <p:nvPr/>
        </p:nvCxnSpPr>
        <p:spPr bwMode="auto">
          <a:xfrm>
            <a:off x="6934200" y="1905000"/>
            <a:ext cx="1828800" cy="844049"/>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23" name="Straight Arrow Connector 22"/>
          <p:cNvCxnSpPr>
            <a:cxnSpLocks/>
          </p:cNvCxnSpPr>
          <p:nvPr/>
        </p:nvCxnSpPr>
        <p:spPr bwMode="auto">
          <a:xfrm>
            <a:off x="5943600" y="4724400"/>
            <a:ext cx="2819400" cy="60960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Tree>
    <p:extLst>
      <p:ext uri="{BB962C8B-B14F-4D97-AF65-F5344CB8AC3E}">
        <p14:creationId xmlns:p14="http://schemas.microsoft.com/office/powerpoint/2010/main" val="3499408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1000" fill="hold"/>
                                        <p:tgtEl>
                                          <p:spTgt spid="10"/>
                                        </p:tgtEl>
                                        <p:attrNameLst>
                                          <p:attrName>ppt_w</p:attrName>
                                        </p:attrNameLst>
                                      </p:cBhvr>
                                      <p:tavLst>
                                        <p:tav tm="0">
                                          <p:val>
                                            <p:fltVal val="0"/>
                                          </p:val>
                                        </p:tav>
                                        <p:tav tm="100000">
                                          <p:val>
                                            <p:strVal val="#ppt_w"/>
                                          </p:val>
                                        </p:tav>
                                      </p:tavLst>
                                    </p:anim>
                                    <p:anim calcmode="lin" valueType="num">
                                      <p:cBhvr>
                                        <p:cTn id="8" dur="1000" fill="hold"/>
                                        <p:tgtEl>
                                          <p:spTgt spid="10"/>
                                        </p:tgtEl>
                                        <p:attrNameLst>
                                          <p:attrName>ppt_h</p:attrName>
                                        </p:attrNameLst>
                                      </p:cBhvr>
                                      <p:tavLst>
                                        <p:tav tm="0">
                                          <p:val>
                                            <p:fltVal val="0"/>
                                          </p:val>
                                        </p:tav>
                                        <p:tav tm="100000">
                                          <p:val>
                                            <p:strVal val="#ppt_h"/>
                                          </p:val>
                                        </p:tav>
                                      </p:tavLst>
                                    </p:anim>
                                    <p:animEffect transition="in" filter="fade">
                                      <p:cBhvr>
                                        <p:cTn id="9" dur="1000"/>
                                        <p:tgtEl>
                                          <p:spTgt spid="10"/>
                                        </p:tgtEl>
                                      </p:cBhvr>
                                    </p:animEffect>
                                  </p:childTnLst>
                                </p:cTn>
                              </p:par>
                            </p:childTnLst>
                          </p:cTn>
                        </p:par>
                        <p:par>
                          <p:cTn id="10" fill="hold">
                            <p:stCondLst>
                              <p:cond delay="1000"/>
                            </p:stCondLst>
                            <p:childTnLst>
                              <p:par>
                                <p:cTn id="11" presetID="53" presetClass="entr" presetSubtype="16" fill="hold" grpId="0" nodeType="afterEffect">
                                  <p:stCondLst>
                                    <p:cond delay="0"/>
                                  </p:stCondLst>
                                  <p:childTnLst>
                                    <p:set>
                                      <p:cBhvr>
                                        <p:cTn id="12" dur="1" fill="hold">
                                          <p:stCondLst>
                                            <p:cond delay="0"/>
                                          </p:stCondLst>
                                        </p:cTn>
                                        <p:tgtEl>
                                          <p:spTgt spid="13"/>
                                        </p:tgtEl>
                                        <p:attrNameLst>
                                          <p:attrName>style.visibility</p:attrName>
                                        </p:attrNameLst>
                                      </p:cBhvr>
                                      <p:to>
                                        <p:strVal val="visible"/>
                                      </p:to>
                                    </p:set>
                                    <p:anim calcmode="lin" valueType="num">
                                      <p:cBhvr>
                                        <p:cTn id="13" dur="1000" fill="hold"/>
                                        <p:tgtEl>
                                          <p:spTgt spid="13"/>
                                        </p:tgtEl>
                                        <p:attrNameLst>
                                          <p:attrName>ppt_w</p:attrName>
                                        </p:attrNameLst>
                                      </p:cBhvr>
                                      <p:tavLst>
                                        <p:tav tm="0">
                                          <p:val>
                                            <p:fltVal val="0"/>
                                          </p:val>
                                        </p:tav>
                                        <p:tav tm="100000">
                                          <p:val>
                                            <p:strVal val="#ppt_w"/>
                                          </p:val>
                                        </p:tav>
                                      </p:tavLst>
                                    </p:anim>
                                    <p:anim calcmode="lin" valueType="num">
                                      <p:cBhvr>
                                        <p:cTn id="14" dur="1000" fill="hold"/>
                                        <p:tgtEl>
                                          <p:spTgt spid="13"/>
                                        </p:tgtEl>
                                        <p:attrNameLst>
                                          <p:attrName>ppt_h</p:attrName>
                                        </p:attrNameLst>
                                      </p:cBhvr>
                                      <p:tavLst>
                                        <p:tav tm="0">
                                          <p:val>
                                            <p:fltVal val="0"/>
                                          </p:val>
                                        </p:tav>
                                        <p:tav tm="100000">
                                          <p:val>
                                            <p:strVal val="#ppt_h"/>
                                          </p:val>
                                        </p:tav>
                                      </p:tavLst>
                                    </p:anim>
                                    <p:animEffect transition="in" filter="fade">
                                      <p:cBhvr>
                                        <p:cTn id="15"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Some communities encouraging badges</a:t>
            </a:r>
          </a:p>
        </p:txBody>
      </p:sp>
      <p:sp>
        <p:nvSpPr>
          <p:cNvPr id="3" name="Content Placeholder 2"/>
          <p:cNvSpPr>
            <a:spLocks noGrp="1"/>
          </p:cNvSpPr>
          <p:nvPr>
            <p:ph idx="1"/>
          </p:nvPr>
        </p:nvSpPr>
        <p:spPr/>
        <p:txBody>
          <a:bodyPr>
            <a:normAutofit fontScale="85000" lnSpcReduction="20000"/>
          </a:bodyPr>
          <a:lstStyle/>
          <a:p>
            <a:r>
              <a:rPr lang="en-US" dirty="0"/>
              <a:t>Cloud Native Computing Foundation (CNCF)*</a:t>
            </a:r>
          </a:p>
          <a:p>
            <a:pPr lvl="1"/>
            <a:r>
              <a:rPr lang="en-US" dirty="0"/>
              <a:t>Maturity levels: Sandbox → incubating → graduated</a:t>
            </a:r>
          </a:p>
          <a:p>
            <a:pPr lvl="1"/>
            <a:r>
              <a:rPr lang="en-US" dirty="0"/>
              <a:t>For graduated level must “have achieved and maintained a CII Best Practices Badge.”</a:t>
            </a:r>
          </a:p>
          <a:p>
            <a:pPr lvl="2"/>
            <a:r>
              <a:rPr lang="en-US" dirty="0" err="1"/>
              <a:t>Containerd</a:t>
            </a:r>
            <a:r>
              <a:rPr lang="en-US" dirty="0"/>
              <a:t> graduated, has passing badge</a:t>
            </a:r>
          </a:p>
          <a:p>
            <a:r>
              <a:rPr lang="en-US" dirty="0"/>
              <a:t>R community discussing recommending badges</a:t>
            </a:r>
          </a:p>
          <a:p>
            <a:pPr lvl="1"/>
            <a:r>
              <a:rPr lang="en-US" dirty="0"/>
              <a:t>2018 survey:</a:t>
            </a:r>
          </a:p>
          <a:p>
            <a:pPr lvl="2"/>
            <a:r>
              <a:rPr lang="en-US" dirty="0"/>
              <a:t>90% believe badge will provide value to the R community’s package developers or package users</a:t>
            </a:r>
          </a:p>
          <a:p>
            <a:pPr lvl="2"/>
            <a:r>
              <a:rPr lang="en-US" dirty="0"/>
              <a:t>77% saying it has benefit for both developers and users</a:t>
            </a:r>
          </a:p>
          <a:p>
            <a:pPr lvl="2"/>
            <a:r>
              <a:rPr lang="en-US" dirty="0"/>
              <a:t>74% would be willing to try it</a:t>
            </a:r>
          </a:p>
          <a:p>
            <a:pPr lvl="1"/>
            <a:r>
              <a:rPr lang="en-US" dirty="0"/>
              <a:t>Multiple R packages tried it out &amp; began working towards badges as part of discussion</a:t>
            </a:r>
          </a:p>
          <a:p>
            <a:pPr lvl="2"/>
            <a:r>
              <a:rPr lang="en-US" dirty="0"/>
              <a:t>DBI passing</a:t>
            </a:r>
          </a:p>
          <a:p>
            <a:pPr lvl="2"/>
            <a:r>
              <a:rPr lang="en-US" dirty="0"/>
              <a:t>Close to passing include ggplot2, </a:t>
            </a:r>
            <a:r>
              <a:rPr lang="en-US" dirty="0" err="1"/>
              <a:t>covr</a:t>
            </a:r>
            <a:r>
              <a:rPr lang="en-US" dirty="0"/>
              <a:t>, </a:t>
            </a:r>
            <a:r>
              <a:rPr lang="en-US" dirty="0" err="1"/>
              <a:t>dodgr</a:t>
            </a:r>
            <a:r>
              <a:rPr lang="en-US" dirty="0"/>
              <a:t>, </a:t>
            </a:r>
            <a:r>
              <a:rPr lang="en-US" dirty="0" err="1"/>
              <a:t>netReg</a:t>
            </a:r>
            <a:endParaRPr lang="en-US" dirty="0"/>
          </a:p>
        </p:txBody>
      </p:sp>
      <p:sp>
        <p:nvSpPr>
          <p:cNvPr id="4" name="Slide Number Placeholder 3"/>
          <p:cNvSpPr>
            <a:spLocks noGrp="1"/>
          </p:cNvSpPr>
          <p:nvPr>
            <p:ph type="sldNum" sz="quarter" idx="12"/>
          </p:nvPr>
        </p:nvSpPr>
        <p:spPr/>
        <p:txBody>
          <a:bodyPr/>
          <a:lstStyle/>
          <a:p>
            <a:fld id="{E720D8AB-A97F-4E6B-A107-A5B32B7BB1E8}" type="slidenum">
              <a:rPr lang="en-US" smtClean="0"/>
              <a:pPr/>
              <a:t>18</a:t>
            </a:fld>
            <a:endParaRPr lang="en-US"/>
          </a:p>
        </p:txBody>
      </p:sp>
      <p:sp>
        <p:nvSpPr>
          <p:cNvPr id="5" name="TextBox 4"/>
          <p:cNvSpPr txBox="1"/>
          <p:nvPr/>
        </p:nvSpPr>
        <p:spPr>
          <a:xfrm>
            <a:off x="328613" y="5985302"/>
            <a:ext cx="8053387" cy="830997"/>
          </a:xfrm>
          <a:prstGeom prst="rect">
            <a:avLst/>
          </a:prstGeom>
          <a:noFill/>
        </p:spPr>
        <p:txBody>
          <a:bodyPr wrap="square" rtlCol="0">
            <a:spAutoFit/>
          </a:bodyPr>
          <a:lstStyle/>
          <a:p>
            <a:pPr algn="l"/>
            <a:r>
              <a:rPr lang="en-US" sz="1200" dirty="0"/>
              <a:t>Sources: CNCF Graduation Criteria v1.2</a:t>
            </a:r>
          </a:p>
          <a:p>
            <a:pPr algn="l"/>
            <a:r>
              <a:rPr lang="en-US" sz="1200" dirty="0"/>
              <a:t>https://github.com/cncf/toc/blob/master/process/graduation_criteria.adoc</a:t>
            </a:r>
          </a:p>
          <a:p>
            <a:pPr algn="l"/>
            <a:r>
              <a:rPr lang="en-US" sz="1200" dirty="0"/>
              <a:t>“Should R Consortium Recommend CII Best Practices Badge for R Packages: Latest Survey Results” https://www.r-consortium.org/blog/2018/07/26/should-r-consortium-recommend-cii-best-practices-badge-for-r-packages-latest-survey-results</a:t>
            </a:r>
          </a:p>
        </p:txBody>
      </p:sp>
    </p:spTree>
    <p:extLst>
      <p:ext uri="{BB962C8B-B14F-4D97-AF65-F5344CB8AC3E}">
        <p14:creationId xmlns:p14="http://schemas.microsoft.com/office/powerpoint/2010/main" val="14276306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Heartbleed</a:t>
            </a:r>
          </a:p>
        </p:txBody>
      </p:sp>
      <p:sp>
        <p:nvSpPr>
          <p:cNvPr id="3" name="Content Placeholder 2"/>
          <p:cNvSpPr>
            <a:spLocks noGrp="1"/>
          </p:cNvSpPr>
          <p:nvPr>
            <p:ph idx="1"/>
          </p:nvPr>
        </p:nvSpPr>
        <p:spPr>
          <a:xfrm>
            <a:off x="354806" y="4572000"/>
            <a:ext cx="8205787" cy="1447800"/>
          </a:xfrm>
        </p:spPr>
        <p:txBody>
          <a:bodyPr>
            <a:noAutofit/>
          </a:bodyPr>
          <a:lstStyle/>
          <a:p>
            <a:r>
              <a:rPr lang="en-US" sz="2400" dirty="0"/>
              <a:t>In 2014, Heartbleed vulnerability found in OpenSSL</a:t>
            </a:r>
          </a:p>
          <a:p>
            <a:r>
              <a:rPr lang="en-US" sz="2400" dirty="0"/>
              <a:t>Highlighted OSS* projects don’t always follow widely accepted practices, which results in avoidable problems</a:t>
            </a:r>
          </a:p>
        </p:txBody>
      </p:sp>
      <p:sp>
        <p:nvSpPr>
          <p:cNvPr id="5" name="Slide Number Placeholder 4"/>
          <p:cNvSpPr>
            <a:spLocks noGrp="1"/>
          </p:cNvSpPr>
          <p:nvPr>
            <p:ph type="sldNum" sz="quarter" idx="12"/>
          </p:nvPr>
        </p:nvSpPr>
        <p:spPr/>
        <p:txBody>
          <a:bodyPr/>
          <a:lstStyle/>
          <a:p>
            <a:fld id="{E720D8AB-A97F-4E6B-A107-A5B32B7BB1E8}" type="slidenum">
              <a:rPr lang="en-US" smtClean="0"/>
              <a:pPr/>
              <a:t>1</a:t>
            </a:fld>
            <a:endParaRPr lang="en-US"/>
          </a:p>
        </p:txBody>
      </p:sp>
      <p:pic>
        <p:nvPicPr>
          <p:cNvPr id="2050" name="Picture 2" descr="Heartbleed Bug Logo"/>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352800" y="1371600"/>
            <a:ext cx="2209800" cy="267638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228600" y="6019800"/>
            <a:ext cx="8534400" cy="461665"/>
          </a:xfrm>
          <a:prstGeom prst="rect">
            <a:avLst/>
          </a:prstGeom>
          <a:noFill/>
        </p:spPr>
        <p:txBody>
          <a:bodyPr wrap="square" rtlCol="0">
            <a:spAutoFit/>
          </a:bodyPr>
          <a:lstStyle/>
          <a:p>
            <a:r>
              <a:rPr lang="en-US" sz="1200" dirty="0"/>
              <a:t>*OSS=Open source software. OSS is licensed to its users in a way that allows them to run the program for any purpose, study and modify the program, and freely redistribute copies of either the original or modified program (without royalties to original author, etc.) </a:t>
            </a:r>
          </a:p>
        </p:txBody>
      </p:sp>
    </p:spTree>
    <p:extLst>
      <p:ext uri="{BB962C8B-B14F-4D97-AF65-F5344CB8AC3E}">
        <p14:creationId xmlns:p14="http://schemas.microsoft.com/office/powerpoint/2010/main" val="2775412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 calcmode="lin" valueType="num">
                                      <p:cBhvr>
                                        <p:cTn id="7" dur="500" fill="hold"/>
                                        <p:tgtEl>
                                          <p:spTgt spid="2050"/>
                                        </p:tgtEl>
                                        <p:attrNameLst>
                                          <p:attrName>ppt_w</p:attrName>
                                        </p:attrNameLst>
                                      </p:cBhvr>
                                      <p:tavLst>
                                        <p:tav tm="0">
                                          <p:val>
                                            <p:fltVal val="0"/>
                                          </p:val>
                                        </p:tav>
                                        <p:tav tm="100000">
                                          <p:val>
                                            <p:strVal val="#ppt_w"/>
                                          </p:val>
                                        </p:tav>
                                      </p:tavLst>
                                    </p:anim>
                                    <p:anim calcmode="lin" valueType="num">
                                      <p:cBhvr>
                                        <p:cTn id="8" dur="500" fill="hold"/>
                                        <p:tgtEl>
                                          <p:spTgt spid="2050"/>
                                        </p:tgtEl>
                                        <p:attrNameLst>
                                          <p:attrName>ppt_h</p:attrName>
                                        </p:attrNameLst>
                                      </p:cBhvr>
                                      <p:tavLst>
                                        <p:tav tm="0">
                                          <p:val>
                                            <p:fltVal val="0"/>
                                          </p:val>
                                        </p:tav>
                                        <p:tav tm="100000">
                                          <p:val>
                                            <p:strVal val="#ppt_h"/>
                                          </p:val>
                                        </p:tav>
                                      </p:tavLst>
                                    </p:anim>
                                    <p:animEffect transition="in" filter="fade">
                                      <p:cBhvr>
                                        <p:cTn id="9" dur="500"/>
                                        <p:tgtEl>
                                          <p:spTgt spid="2050"/>
                                        </p:tgtEl>
                                      </p:cBhvr>
                                    </p:animEffect>
                                  </p:childTnLst>
                                </p:cTn>
                              </p:par>
                              <p:par>
                                <p:cTn id="10" presetID="1" presetClass="entr" presetSubtype="0" fill="hold" nodeType="with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Remote access enabled</a:t>
            </a:r>
          </a:p>
        </p:txBody>
      </p:sp>
      <p:sp>
        <p:nvSpPr>
          <p:cNvPr id="3" name="Content Placeholder 2"/>
          <p:cNvSpPr>
            <a:spLocks noGrp="1"/>
          </p:cNvSpPr>
          <p:nvPr>
            <p:ph idx="1"/>
          </p:nvPr>
        </p:nvSpPr>
        <p:spPr/>
        <p:txBody>
          <a:bodyPr>
            <a:normAutofit fontScale="92500" lnSpcReduction="10000"/>
          </a:bodyPr>
          <a:lstStyle/>
          <a:p>
            <a:r>
              <a:rPr lang="en-US" dirty="0"/>
              <a:t>Can easily embed current badge image</a:t>
            </a:r>
          </a:p>
          <a:p>
            <a:pPr lvl="1"/>
            <a:r>
              <a:rPr lang="en-US" dirty="0"/>
              <a:t>&lt;</a:t>
            </a:r>
            <a:r>
              <a:rPr lang="en-US" dirty="0" err="1"/>
              <a:t>img</a:t>
            </a:r>
            <a:r>
              <a:rPr lang="en-US" dirty="0"/>
              <a:t> </a:t>
            </a:r>
            <a:r>
              <a:rPr lang="en-US" dirty="0" err="1"/>
              <a:t>src</a:t>
            </a:r>
            <a:r>
              <a:rPr lang="en-US" dirty="0"/>
              <a:t>="https://bestpractices.coreinfrastructure. org/projects/PROJECT_NUMBER/badge"&gt;</a:t>
            </a:r>
          </a:p>
          <a:p>
            <a:pPr lvl="1"/>
            <a:r>
              <a:rPr lang="en-US" dirty="0"/>
              <a:t>Easily shows </a:t>
            </a:r>
            <a:r>
              <a:rPr lang="en-US" i="1" dirty="0"/>
              <a:t>current</a:t>
            </a:r>
            <a:r>
              <a:rPr lang="en-US" dirty="0"/>
              <a:t> state on GitHub, etc.</a:t>
            </a:r>
          </a:p>
          <a:p>
            <a:r>
              <a:rPr lang="en-US" dirty="0"/>
              <a:t>REST API enables easy JSON data access</a:t>
            </a:r>
          </a:p>
          <a:p>
            <a:pPr lvl="1"/>
            <a:r>
              <a:rPr lang="en-US" dirty="0"/>
              <a:t>Including project database download for analysis</a:t>
            </a:r>
          </a:p>
          <a:p>
            <a:pPr lvl="1"/>
            <a:r>
              <a:rPr lang="en-US" dirty="0"/>
              <a:t>See https://github.com/coreinfrastructure/best-practices-badge/blob/master/doc/api.md</a:t>
            </a:r>
          </a:p>
          <a:p>
            <a:r>
              <a:rPr lang="en-US" dirty="0"/>
              <a:t>Cross Origin Resource Sharing (CORS)</a:t>
            </a:r>
          </a:p>
          <a:p>
            <a:pPr lvl="1"/>
            <a:r>
              <a:rPr lang="en-US" dirty="0"/>
              <a:t>Enables data access from client-side JavaScript</a:t>
            </a:r>
          </a:p>
          <a:p>
            <a:pPr lvl="1"/>
            <a:r>
              <a:rPr lang="en-US" dirty="0"/>
              <a:t>E.g., for fancy client-side dashboards</a:t>
            </a:r>
          </a:p>
        </p:txBody>
      </p:sp>
      <p:sp>
        <p:nvSpPr>
          <p:cNvPr id="4" name="Slide Number Placeholder 3"/>
          <p:cNvSpPr>
            <a:spLocks noGrp="1"/>
          </p:cNvSpPr>
          <p:nvPr>
            <p:ph type="sldNum" sz="quarter" idx="12"/>
          </p:nvPr>
        </p:nvSpPr>
        <p:spPr/>
        <p:txBody>
          <a:bodyPr/>
          <a:lstStyle/>
          <a:p>
            <a:fld id="{E720D8AB-A97F-4E6B-A107-A5B32B7BB1E8}" type="slidenum">
              <a:rPr lang="en-US" smtClean="0"/>
              <a:pPr/>
              <a:t>19</a:t>
            </a:fld>
            <a:endParaRPr lang="en-US"/>
          </a:p>
        </p:txBody>
      </p:sp>
    </p:spTree>
    <p:extLst>
      <p:ext uri="{BB962C8B-B14F-4D97-AF65-F5344CB8AC3E}">
        <p14:creationId xmlns:p14="http://schemas.microsoft.com/office/powerpoint/2010/main" val="5296621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328613" y="2546422"/>
            <a:ext cx="8351838" cy="4082978"/>
          </a:xfrm>
          <a:prstGeom prst="rect">
            <a:avLst/>
          </a:prstGeom>
        </p:spPr>
      </p:pic>
      <p:sp>
        <p:nvSpPr>
          <p:cNvPr id="2" name="Title 1"/>
          <p:cNvSpPr>
            <a:spLocks noGrp="1"/>
          </p:cNvSpPr>
          <p:nvPr>
            <p:ph type="title"/>
          </p:nvPr>
        </p:nvSpPr>
        <p:spPr/>
        <p:txBody>
          <a:bodyPr/>
          <a:lstStyle/>
          <a:p>
            <a:r>
              <a:rPr lang="en-US" dirty="0"/>
              <a:t>Example: CNCF landscape</a:t>
            </a:r>
          </a:p>
        </p:txBody>
      </p:sp>
      <p:sp>
        <p:nvSpPr>
          <p:cNvPr id="3" name="Content Placeholder 2"/>
          <p:cNvSpPr>
            <a:spLocks noGrp="1"/>
          </p:cNvSpPr>
          <p:nvPr>
            <p:ph idx="1"/>
          </p:nvPr>
        </p:nvSpPr>
        <p:spPr>
          <a:xfrm>
            <a:off x="328613" y="1143000"/>
            <a:ext cx="8208962" cy="990600"/>
          </a:xfrm>
        </p:spPr>
        <p:txBody>
          <a:bodyPr>
            <a:normAutofit fontScale="92500" lnSpcReduction="10000"/>
          </a:bodyPr>
          <a:lstStyle/>
          <a:p>
            <a:r>
              <a:rPr lang="en-US" dirty="0"/>
              <a:t>CNCF landscape &lt;https://landscape.cncf.io/&gt; easily accesses badge data</a:t>
            </a:r>
          </a:p>
        </p:txBody>
      </p:sp>
      <p:sp>
        <p:nvSpPr>
          <p:cNvPr id="4" name="Slide Number Placeholder 3"/>
          <p:cNvSpPr>
            <a:spLocks noGrp="1"/>
          </p:cNvSpPr>
          <p:nvPr>
            <p:ph type="sldNum" sz="quarter" idx="12"/>
          </p:nvPr>
        </p:nvSpPr>
        <p:spPr/>
        <p:txBody>
          <a:bodyPr/>
          <a:lstStyle/>
          <a:p>
            <a:fld id="{E720D8AB-A97F-4E6B-A107-A5B32B7BB1E8}" type="slidenum">
              <a:rPr lang="en-US" smtClean="0"/>
              <a:pPr/>
              <a:t>20</a:t>
            </a:fld>
            <a:endParaRPr lang="en-US"/>
          </a:p>
        </p:txBody>
      </p:sp>
      <p:cxnSp>
        <p:nvCxnSpPr>
          <p:cNvPr id="7" name="Straight Arrow Connector 6"/>
          <p:cNvCxnSpPr>
            <a:stCxn id="3" idx="2"/>
          </p:cNvCxnSpPr>
          <p:nvPr/>
        </p:nvCxnSpPr>
        <p:spPr bwMode="auto">
          <a:xfrm flipH="1">
            <a:off x="1524000" y="2133600"/>
            <a:ext cx="2909094" cy="3276600"/>
          </a:xfrm>
          <a:prstGeom prst="straightConnector1">
            <a:avLst/>
          </a:prstGeom>
          <a:solidFill>
            <a:schemeClr val="accent1"/>
          </a:solidFill>
          <a:ln w="63500" cap="flat" cmpd="sng" algn="ctr">
            <a:solidFill>
              <a:schemeClr val="tx1"/>
            </a:solidFill>
            <a:prstDash val="solid"/>
            <a:round/>
            <a:headEnd type="none" w="med" len="med"/>
            <a:tailEnd type="triangle"/>
          </a:ln>
          <a:effectLst/>
        </p:spPr>
      </p:cxnSp>
    </p:spTree>
    <p:extLst>
      <p:ext uri="{BB962C8B-B14F-4D97-AF65-F5344CB8AC3E}">
        <p14:creationId xmlns:p14="http://schemas.microsoft.com/office/powerpoint/2010/main" val="18892278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Sample impacts of CII badge process (1 of 2)</a:t>
            </a:r>
          </a:p>
        </p:txBody>
      </p:sp>
      <p:sp>
        <p:nvSpPr>
          <p:cNvPr id="3" name="Content Placeholder 2"/>
          <p:cNvSpPr>
            <a:spLocks noGrp="1"/>
          </p:cNvSpPr>
          <p:nvPr>
            <p:ph idx="1"/>
          </p:nvPr>
        </p:nvSpPr>
        <p:spPr/>
        <p:txBody>
          <a:bodyPr>
            <a:normAutofit/>
          </a:bodyPr>
          <a:lstStyle/>
          <a:p>
            <a:r>
              <a:rPr lang="en-US" sz="2000" dirty="0"/>
              <a:t>OWASP ZAP (web app scanner)</a:t>
            </a:r>
          </a:p>
          <a:p>
            <a:pPr lvl="1"/>
            <a:r>
              <a:rPr lang="en-US" sz="1800" dirty="0"/>
              <a:t>Simon </a:t>
            </a:r>
            <a:r>
              <a:rPr lang="en-US" sz="1800" dirty="0" err="1"/>
              <a:t>Bennetts</a:t>
            </a:r>
            <a:r>
              <a:rPr lang="en-US" sz="1800" dirty="0"/>
              <a:t>: “[it] helped us improve ZAP quality… [it] helped us focus on [areas] that needed most improvement.”</a:t>
            </a:r>
          </a:p>
          <a:p>
            <a:pPr lvl="1"/>
            <a:r>
              <a:rPr lang="en-US" sz="1800" dirty="0"/>
              <a:t>Change: Significantly improved automated testing</a:t>
            </a:r>
          </a:p>
          <a:p>
            <a:r>
              <a:rPr lang="en-US" sz="2000" dirty="0" err="1"/>
              <a:t>CommonMark</a:t>
            </a:r>
            <a:r>
              <a:rPr lang="en-US" sz="2000" dirty="0"/>
              <a:t> (Markdown in PHP) changes:</a:t>
            </a:r>
          </a:p>
          <a:p>
            <a:pPr lvl="1"/>
            <a:r>
              <a:rPr lang="en-US" sz="1800" dirty="0"/>
              <a:t>TLS for the website (&amp; links from repository to it)</a:t>
            </a:r>
          </a:p>
          <a:p>
            <a:pPr lvl="1"/>
            <a:r>
              <a:rPr lang="en-US" sz="1800" dirty="0"/>
              <a:t>Publishing the process for reporting vulnerabilities</a:t>
            </a:r>
          </a:p>
          <a:p>
            <a:r>
              <a:rPr lang="en-US" sz="2000" dirty="0"/>
              <a:t>OPNFV (open network functions virtualization)</a:t>
            </a:r>
          </a:p>
          <a:p>
            <a:pPr lvl="1"/>
            <a:r>
              <a:rPr lang="en-US" sz="1800" dirty="0"/>
              <a:t>Change: Replaced no-longer-secure crypto algorithms</a:t>
            </a:r>
          </a:p>
          <a:p>
            <a:r>
              <a:rPr lang="en-US" sz="2000" dirty="0"/>
              <a:t>JSON for Modern C++</a:t>
            </a:r>
          </a:p>
          <a:p>
            <a:pPr lvl="1"/>
            <a:r>
              <a:rPr lang="en-US" sz="1800" dirty="0"/>
              <a:t>“I really appreciate some formalized quality assurance which even hobby projects can follow.”</a:t>
            </a:r>
          </a:p>
          <a:p>
            <a:pPr lvl="1"/>
            <a:r>
              <a:rPr lang="en-US" sz="1800" dirty="0"/>
              <a:t>Change: Added explicit mention how to privately report errors</a:t>
            </a:r>
          </a:p>
          <a:p>
            <a:pPr lvl="1"/>
            <a:r>
              <a:rPr lang="en-US" sz="1800" dirty="0"/>
              <a:t>Change: Added a static analysis check to continuous integration script</a:t>
            </a:r>
          </a:p>
        </p:txBody>
      </p:sp>
      <p:sp>
        <p:nvSpPr>
          <p:cNvPr id="5" name="Slide Number Placeholder 4"/>
          <p:cNvSpPr>
            <a:spLocks noGrp="1"/>
          </p:cNvSpPr>
          <p:nvPr>
            <p:ph type="sldNum" sz="quarter" idx="12"/>
          </p:nvPr>
        </p:nvSpPr>
        <p:spPr/>
        <p:txBody>
          <a:bodyPr/>
          <a:lstStyle/>
          <a:p>
            <a:fld id="{E720D8AB-A97F-4E6B-A107-A5B32B7BB1E8}" type="slidenum">
              <a:rPr lang="en-US" smtClean="0"/>
              <a:pPr/>
              <a:t>21</a:t>
            </a:fld>
            <a:endParaRPr lang="en-US"/>
          </a:p>
        </p:txBody>
      </p:sp>
      <p:sp>
        <p:nvSpPr>
          <p:cNvPr id="6" name="TextBox 5"/>
          <p:cNvSpPr txBox="1"/>
          <p:nvPr/>
        </p:nvSpPr>
        <p:spPr>
          <a:xfrm>
            <a:off x="2971800" y="6384666"/>
            <a:ext cx="5221301" cy="276999"/>
          </a:xfrm>
          <a:prstGeom prst="rect">
            <a:avLst/>
          </a:prstGeom>
          <a:noFill/>
        </p:spPr>
        <p:txBody>
          <a:bodyPr wrap="none" rtlCol="0">
            <a:spAutoFit/>
          </a:bodyPr>
          <a:lstStyle/>
          <a:p>
            <a:r>
              <a:rPr lang="en-US" sz="1200" dirty="0"/>
              <a:t>Source: https://github.com/coreinfrastructure/best-practices-badge/wiki/Impacts</a:t>
            </a:r>
          </a:p>
        </p:txBody>
      </p:sp>
    </p:spTree>
    <p:extLst>
      <p:ext uri="{BB962C8B-B14F-4D97-AF65-F5344CB8AC3E}">
        <p14:creationId xmlns:p14="http://schemas.microsoft.com/office/powerpoint/2010/main" val="12115824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Sample impacts of CII badge process (2 of 2)</a:t>
            </a:r>
          </a:p>
        </p:txBody>
      </p:sp>
      <p:sp>
        <p:nvSpPr>
          <p:cNvPr id="3" name="Content Placeholder 2"/>
          <p:cNvSpPr>
            <a:spLocks noGrp="1"/>
          </p:cNvSpPr>
          <p:nvPr>
            <p:ph idx="1"/>
          </p:nvPr>
        </p:nvSpPr>
        <p:spPr/>
        <p:txBody>
          <a:bodyPr>
            <a:noAutofit/>
          </a:bodyPr>
          <a:lstStyle/>
          <a:p>
            <a:r>
              <a:rPr lang="en-US" sz="2000" dirty="0"/>
              <a:t>BRL-CAD</a:t>
            </a:r>
          </a:p>
          <a:p>
            <a:pPr lvl="1"/>
            <a:r>
              <a:rPr lang="en-US" sz="1800" dirty="0"/>
              <a:t>Probably would have taken an hour uninterrupted, getting to 100% passing was relatively easy</a:t>
            </a:r>
          </a:p>
          <a:p>
            <a:pPr lvl="1"/>
            <a:r>
              <a:rPr lang="en-US" sz="1800" dirty="0"/>
              <a:t>Website certificate didn’t match our domain, fixed</a:t>
            </a:r>
          </a:p>
          <a:p>
            <a:r>
              <a:rPr lang="en-US" sz="2000" dirty="0"/>
              <a:t>POCO C++ Libraries</a:t>
            </a:r>
          </a:p>
          <a:p>
            <a:pPr lvl="1"/>
            <a:r>
              <a:rPr lang="en-US" sz="1800" dirty="0"/>
              <a:t>“... thank you for setting up the best practices site. It was really helpful for me in assessing the status…”</a:t>
            </a:r>
          </a:p>
          <a:p>
            <a:pPr lvl="1"/>
            <a:r>
              <a:rPr lang="en-US" sz="1800" dirty="0"/>
              <a:t>Updated the CONTRIBUTING.md file to include a statement on reporting security issues</a:t>
            </a:r>
          </a:p>
          <a:p>
            <a:pPr lvl="1"/>
            <a:r>
              <a:rPr lang="en-US" sz="1800" dirty="0"/>
              <a:t>Updated the instructions for preparing a release in the Wiki to include running clang-analyzer</a:t>
            </a:r>
          </a:p>
          <a:p>
            <a:pPr lvl="1"/>
            <a:r>
              <a:rPr lang="en-US" sz="1800" dirty="0"/>
              <a:t>Enabled HTTPS for the project website</a:t>
            </a:r>
          </a:p>
          <a:p>
            <a:r>
              <a:rPr lang="en-US" sz="2000" dirty="0"/>
              <a:t>GNU Make</a:t>
            </a:r>
          </a:p>
          <a:p>
            <a:pPr lvl="1"/>
            <a:r>
              <a:rPr lang="en-US" sz="1800" dirty="0"/>
              <a:t>HTTPS. Convinced Savannah to support HTTPS for repositories (it supported HTTPS for project home pages)</a:t>
            </a:r>
          </a:p>
        </p:txBody>
      </p:sp>
      <p:sp>
        <p:nvSpPr>
          <p:cNvPr id="4" name="Slide Number Placeholder 3"/>
          <p:cNvSpPr>
            <a:spLocks noGrp="1"/>
          </p:cNvSpPr>
          <p:nvPr>
            <p:ph type="sldNum" sz="quarter" idx="12"/>
          </p:nvPr>
        </p:nvSpPr>
        <p:spPr/>
        <p:txBody>
          <a:bodyPr/>
          <a:lstStyle/>
          <a:p>
            <a:fld id="{E720D8AB-A97F-4E6B-A107-A5B32B7BB1E8}" type="slidenum">
              <a:rPr lang="en-US" smtClean="0"/>
              <a:pPr/>
              <a:t>22</a:t>
            </a:fld>
            <a:endParaRPr lang="en-US"/>
          </a:p>
        </p:txBody>
      </p:sp>
      <p:sp>
        <p:nvSpPr>
          <p:cNvPr id="5" name="TextBox 4"/>
          <p:cNvSpPr txBox="1"/>
          <p:nvPr/>
        </p:nvSpPr>
        <p:spPr>
          <a:xfrm>
            <a:off x="2971800" y="6384666"/>
            <a:ext cx="5221301" cy="276999"/>
          </a:xfrm>
          <a:prstGeom prst="rect">
            <a:avLst/>
          </a:prstGeom>
          <a:noFill/>
        </p:spPr>
        <p:txBody>
          <a:bodyPr wrap="none" rtlCol="0">
            <a:spAutoFit/>
          </a:bodyPr>
          <a:lstStyle/>
          <a:p>
            <a:r>
              <a:rPr lang="en-US" sz="1200" dirty="0"/>
              <a:t>Source: https://github.com/coreinfrastructure/best-practices-badge/wiki/Impacts</a:t>
            </a:r>
          </a:p>
        </p:txBody>
      </p:sp>
    </p:spTree>
    <p:extLst>
      <p:ext uri="{BB962C8B-B14F-4D97-AF65-F5344CB8AC3E}">
        <p14:creationId xmlns:p14="http://schemas.microsoft.com/office/powerpoint/2010/main" val="3022592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Sample clarifications</a:t>
            </a:r>
          </a:p>
        </p:txBody>
      </p:sp>
      <p:sp>
        <p:nvSpPr>
          <p:cNvPr id="3" name="Content Placeholder 2"/>
          <p:cNvSpPr>
            <a:spLocks noGrp="1"/>
          </p:cNvSpPr>
          <p:nvPr>
            <p:ph idx="1"/>
          </p:nvPr>
        </p:nvSpPr>
        <p:spPr/>
        <p:txBody>
          <a:bodyPr>
            <a:normAutofit fontScale="70000" lnSpcReduction="20000"/>
          </a:bodyPr>
          <a:lstStyle/>
          <a:p>
            <a:r>
              <a:rPr lang="en-US" dirty="0"/>
              <a:t>vulnerabilities_fixed_60_days (PR #1188)</a:t>
            </a:r>
          </a:p>
          <a:p>
            <a:pPr lvl="1"/>
            <a:r>
              <a:rPr lang="en-US" dirty="0"/>
              <a:t>“There MUST be no unpatched vulnerabilities of medium or high severity that have been publicly known for more than 60 days.”</a:t>
            </a:r>
          </a:p>
          <a:p>
            <a:pPr lvl="1"/>
            <a:r>
              <a:rPr lang="en-US" dirty="0"/>
              <a:t>Added: “… this badge criterion, like other criteria, applies to the individual project. Some projects are part of larger umbrella… An individual project often cannot control the rest, but an individual project can work to release a vulnerability patch in a timely way.”</a:t>
            </a:r>
          </a:p>
          <a:p>
            <a:r>
              <a:rPr lang="en-US" dirty="0" err="1"/>
              <a:t>hardened_site</a:t>
            </a:r>
            <a:r>
              <a:rPr lang="en-US" dirty="0"/>
              <a:t> (PR #1187)</a:t>
            </a:r>
          </a:p>
          <a:p>
            <a:pPr lvl="1"/>
            <a:r>
              <a:rPr lang="en-US" dirty="0"/>
              <a:t>“The project website, repository (if accessible via the web), and download site (if separate) MUST include key hardening headers… [GitHub is known to meet this]”</a:t>
            </a:r>
          </a:p>
          <a:p>
            <a:pPr lvl="1"/>
            <a:r>
              <a:rPr lang="en-US" dirty="0"/>
              <a:t>Added: “Static web sites with no ability to log in via the web pages may omit the CSP and X-XSS-Protection HTTP hardening headers, because in that situation those headers are less effective.”</a:t>
            </a:r>
          </a:p>
          <a:p>
            <a:endParaRPr lang="en-US" dirty="0"/>
          </a:p>
        </p:txBody>
      </p:sp>
      <p:sp>
        <p:nvSpPr>
          <p:cNvPr id="4" name="Slide Number Placeholder 3"/>
          <p:cNvSpPr>
            <a:spLocks noGrp="1"/>
          </p:cNvSpPr>
          <p:nvPr>
            <p:ph type="sldNum" sz="quarter" idx="12"/>
          </p:nvPr>
        </p:nvSpPr>
        <p:spPr/>
        <p:txBody>
          <a:bodyPr/>
          <a:lstStyle/>
          <a:p>
            <a:fld id="{E720D8AB-A97F-4E6B-A107-A5B32B7BB1E8}" type="slidenum">
              <a:rPr lang="en-US" smtClean="0"/>
              <a:pPr/>
              <a:t>23</a:t>
            </a:fld>
            <a:endParaRPr lang="en-US"/>
          </a:p>
        </p:txBody>
      </p:sp>
    </p:spTree>
    <p:extLst>
      <p:ext uri="{BB962C8B-B14F-4D97-AF65-F5344CB8AC3E}">
        <p14:creationId xmlns:p14="http://schemas.microsoft.com/office/powerpoint/2010/main" val="12637788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9200" y="224135"/>
            <a:ext cx="7162800" cy="461665"/>
          </a:xfrm>
        </p:spPr>
        <p:txBody>
          <a:bodyPr/>
          <a:lstStyle/>
          <a:p>
            <a:r>
              <a:rPr lang="en-US" dirty="0"/>
              <a:t>Most common challenges for getting a badge</a:t>
            </a:r>
          </a:p>
        </p:txBody>
      </p:sp>
      <p:sp>
        <p:nvSpPr>
          <p:cNvPr id="3" name="Content Placeholder 2"/>
          <p:cNvSpPr>
            <a:spLocks noGrp="1"/>
          </p:cNvSpPr>
          <p:nvPr>
            <p:ph idx="1"/>
          </p:nvPr>
        </p:nvSpPr>
        <p:spPr/>
        <p:txBody>
          <a:bodyPr/>
          <a:lstStyle/>
          <a:p>
            <a:r>
              <a:rPr lang="en-US" sz="2400" dirty="0"/>
              <a:t>All projects 90%+ but not passing (2019-03-07)</a:t>
            </a:r>
          </a:p>
          <a:p>
            <a:pPr lvl="1"/>
            <a:r>
              <a:rPr lang="en-US" sz="2000" dirty="0"/>
              <a:t>265 projects. MUST with Unmet or “?” =&gt;  Top 10 challenges:</a:t>
            </a:r>
          </a:p>
        </p:txBody>
      </p:sp>
      <p:sp>
        <p:nvSpPr>
          <p:cNvPr id="4" name="Slide Number Placeholder 3"/>
          <p:cNvSpPr>
            <a:spLocks noGrp="1"/>
          </p:cNvSpPr>
          <p:nvPr>
            <p:ph type="sldNum" sz="quarter" idx="12"/>
          </p:nvPr>
        </p:nvSpPr>
        <p:spPr/>
        <p:txBody>
          <a:bodyPr/>
          <a:lstStyle/>
          <a:p>
            <a:fld id="{E720D8AB-A97F-4E6B-A107-A5B32B7BB1E8}" type="slidenum">
              <a:rPr lang="en-US" smtClean="0"/>
              <a:pPr/>
              <a:t>24</a:t>
            </a:fld>
            <a:endParaRPr lang="en-US"/>
          </a:p>
        </p:txBody>
      </p:sp>
      <p:graphicFrame>
        <p:nvGraphicFramePr>
          <p:cNvPr id="5" name="Table 4"/>
          <p:cNvGraphicFramePr>
            <a:graphicFrameLocks noGrp="1"/>
          </p:cNvGraphicFramePr>
          <p:nvPr/>
        </p:nvGraphicFramePr>
        <p:xfrm>
          <a:off x="1298742" y="2055166"/>
          <a:ext cx="5962047" cy="4079240"/>
        </p:xfrm>
        <a:graphic>
          <a:graphicData uri="http://schemas.openxmlformats.org/drawingml/2006/table">
            <a:tbl>
              <a:tblPr firstRow="1" bandRow="1">
                <a:tableStyleId>{5C22544A-7EE6-4342-B048-85BDC9FD1C3A}</a:tableStyleId>
              </a:tblPr>
              <a:tblGrid>
                <a:gridCol w="453858">
                  <a:extLst>
                    <a:ext uri="{9D8B030D-6E8A-4147-A177-3AD203B41FA5}">
                      <a16:colId xmlns:a16="http://schemas.microsoft.com/office/drawing/2014/main" val="20000"/>
                    </a:ext>
                  </a:extLst>
                </a:gridCol>
                <a:gridCol w="3222189">
                  <a:extLst>
                    <a:ext uri="{9D8B030D-6E8A-4147-A177-3AD203B41FA5}">
                      <a16:colId xmlns:a16="http://schemas.microsoft.com/office/drawing/2014/main" val="20001"/>
                    </a:ext>
                  </a:extLst>
                </a:gridCol>
                <a:gridCol w="990600">
                  <a:extLst>
                    <a:ext uri="{9D8B030D-6E8A-4147-A177-3AD203B41FA5}">
                      <a16:colId xmlns:a16="http://schemas.microsoft.com/office/drawing/2014/main" val="20002"/>
                    </a:ext>
                  </a:extLst>
                </a:gridCol>
                <a:gridCol w="1295400">
                  <a:extLst>
                    <a:ext uri="{9D8B030D-6E8A-4147-A177-3AD203B41FA5}">
                      <a16:colId xmlns:a16="http://schemas.microsoft.com/office/drawing/2014/main" val="20003"/>
                    </a:ext>
                  </a:extLst>
                </a:gridCol>
              </a:tblGrid>
              <a:tr h="370840">
                <a:tc>
                  <a:txBody>
                    <a:bodyPr/>
                    <a:lstStyle/>
                    <a:p>
                      <a:r>
                        <a:rPr lang="en-US" dirty="0"/>
                        <a:t>#</a:t>
                      </a:r>
                    </a:p>
                  </a:txBody>
                  <a:tcPr/>
                </a:tc>
                <a:tc>
                  <a:txBody>
                    <a:bodyPr/>
                    <a:lstStyle/>
                    <a:p>
                      <a:r>
                        <a:rPr lang="en-US" dirty="0"/>
                        <a:t>Criterion</a:t>
                      </a:r>
                    </a:p>
                  </a:txBody>
                  <a:tcPr/>
                </a:tc>
                <a:tc>
                  <a:txBody>
                    <a:bodyPr/>
                    <a:lstStyle/>
                    <a:p>
                      <a:r>
                        <a:rPr lang="en-US" dirty="0"/>
                        <a:t>%miss</a:t>
                      </a:r>
                    </a:p>
                  </a:txBody>
                  <a:tcPr/>
                </a:tc>
                <a:tc>
                  <a:txBody>
                    <a:bodyPr/>
                    <a:lstStyle/>
                    <a:p>
                      <a:r>
                        <a:rPr lang="en-US" dirty="0"/>
                        <a:t>Old rank#</a:t>
                      </a:r>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1</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a:t>vulnerability_report_process</a:t>
                      </a:r>
                      <a:endParaRPr lang="en-US" dirty="0"/>
                    </a:p>
                  </a:txBody>
                  <a:tcPr/>
                </a:tc>
                <a:tc>
                  <a:txBody>
                    <a:bodyPr/>
                    <a:lstStyle/>
                    <a:p>
                      <a:r>
                        <a:rPr lang="en-US" dirty="0"/>
                        <a:t>21%</a:t>
                      </a:r>
                    </a:p>
                  </a:txBody>
                  <a:tcPr/>
                </a:tc>
                <a:tc>
                  <a:txBody>
                    <a:bodyPr/>
                    <a:lstStyle/>
                    <a:p>
                      <a:r>
                        <a:rPr lang="en-US" dirty="0"/>
                        <a:t>1</a:t>
                      </a:r>
                    </a:p>
                  </a:txBody>
                  <a:tcP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tests_are_added</a:t>
                      </a:r>
                      <a:endParaRPr lang="en-US" dirty="0"/>
                    </a:p>
                  </a:txBody>
                  <a:tcPr/>
                </a:tc>
                <a:tc>
                  <a:txBody>
                    <a:bodyPr/>
                    <a:lstStyle/>
                    <a:p>
                      <a:r>
                        <a:rPr lang="en-US" dirty="0"/>
                        <a:t>17%</a:t>
                      </a:r>
                    </a:p>
                  </a:txBody>
                  <a:tcPr/>
                </a:tc>
                <a:tc>
                  <a:txBody>
                    <a:bodyPr/>
                    <a:lstStyle/>
                    <a:p>
                      <a:r>
                        <a:rPr lang="en-US" dirty="0"/>
                        <a:t>3</a:t>
                      </a: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vulnerability_report_private</a:t>
                      </a:r>
                      <a:endParaRPr lang="en-US" dirty="0"/>
                    </a:p>
                  </a:txBody>
                  <a:tcPr/>
                </a:tc>
                <a:tc>
                  <a:txBody>
                    <a:bodyPr/>
                    <a:lstStyle/>
                    <a:p>
                      <a:r>
                        <a:rPr lang="en-US" dirty="0"/>
                        <a:t>15%</a:t>
                      </a:r>
                    </a:p>
                  </a:txBody>
                  <a:tcPr/>
                </a:tc>
                <a:tc>
                  <a:txBody>
                    <a:bodyPr/>
                    <a:lstStyle/>
                    <a:p>
                      <a:r>
                        <a:rPr lang="en-US" dirty="0"/>
                        <a:t>4</a:t>
                      </a:r>
                    </a:p>
                  </a:txBody>
                  <a:tcPr/>
                </a:tc>
                <a:extLst>
                  <a:ext uri="{0D108BD9-81ED-4DB2-BD59-A6C34878D82A}">
                    <a16:rowId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a:t>know_secure_design</a:t>
                      </a:r>
                      <a:endParaRPr lang="en-US" dirty="0"/>
                    </a:p>
                  </a:txBody>
                  <a:tcPr/>
                </a:tc>
                <a:tc>
                  <a:txBody>
                    <a:bodyPr/>
                    <a:lstStyle/>
                    <a:p>
                      <a:r>
                        <a:rPr lang="en-US" dirty="0"/>
                        <a:t>13%</a:t>
                      </a:r>
                    </a:p>
                  </a:txBody>
                  <a:tcPr/>
                </a:tc>
                <a:tc>
                  <a:txBody>
                    <a:bodyPr/>
                    <a:lstStyle/>
                    <a:p>
                      <a:r>
                        <a:rPr lang="en-US" dirty="0"/>
                        <a:t>9</a:t>
                      </a:r>
                    </a:p>
                  </a:txBody>
                  <a:tcPr/>
                </a:tc>
                <a:extLst>
                  <a:ext uri="{0D108BD9-81ED-4DB2-BD59-A6C34878D82A}">
                    <a16:rowId xmlns:a16="http://schemas.microsoft.com/office/drawing/2014/main" val="10004"/>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5</a:t>
                      </a:r>
                    </a:p>
                  </a:txBody>
                  <a:tcPr/>
                </a:tc>
                <a:tc>
                  <a:txBody>
                    <a:bodyPr/>
                    <a:lstStyle/>
                    <a:p>
                      <a:r>
                        <a:rPr lang="en-US" dirty="0"/>
                        <a:t>vulnerabilities_fixed_60_days</a:t>
                      </a:r>
                    </a:p>
                  </a:txBody>
                  <a:tcPr/>
                </a:tc>
                <a:tc>
                  <a:txBody>
                    <a:bodyPr/>
                    <a:lstStyle/>
                    <a:p>
                      <a:r>
                        <a:rPr lang="en-US" dirty="0"/>
                        <a:t>13%</a:t>
                      </a:r>
                    </a:p>
                  </a:txBody>
                  <a:tcPr/>
                </a:tc>
                <a:tc>
                  <a:txBody>
                    <a:bodyPr/>
                    <a:lstStyle/>
                    <a:p>
                      <a:r>
                        <a:rPr lang="en-US" dirty="0"/>
                        <a:t>24</a:t>
                      </a:r>
                    </a:p>
                  </a:txBody>
                  <a:tcPr/>
                </a:tc>
                <a:extLst>
                  <a:ext uri="{0D108BD9-81ED-4DB2-BD59-A6C34878D82A}">
                    <a16:rowId xmlns:a16="http://schemas.microsoft.com/office/drawing/2014/main" val="10005"/>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6</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a:t>test_policy</a:t>
                      </a:r>
                      <a:endParaRPr lang="en-US" dirty="0"/>
                    </a:p>
                  </a:txBody>
                  <a:tcPr/>
                </a:tc>
                <a:tc>
                  <a:txBody>
                    <a:bodyPr/>
                    <a:lstStyle/>
                    <a:p>
                      <a:r>
                        <a:rPr lang="en-US" dirty="0"/>
                        <a:t>13%</a:t>
                      </a:r>
                    </a:p>
                  </a:txBody>
                  <a:tcPr/>
                </a:tc>
                <a:tc>
                  <a:txBody>
                    <a:bodyPr/>
                    <a:lstStyle/>
                    <a:p>
                      <a:r>
                        <a:rPr lang="en-US" dirty="0"/>
                        <a:t>5</a:t>
                      </a:r>
                    </a:p>
                  </a:txBody>
                  <a:tcPr/>
                </a:tc>
                <a:extLst>
                  <a:ext uri="{0D108BD9-81ED-4DB2-BD59-A6C34878D82A}">
                    <a16:rowId xmlns:a16="http://schemas.microsoft.com/office/drawing/2014/main" val="10006"/>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7</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know_common_errors</a:t>
                      </a:r>
                      <a:endParaRPr lang="en-US" dirty="0"/>
                    </a:p>
                  </a:txBody>
                  <a:tcPr/>
                </a:tc>
                <a:tc>
                  <a:txBody>
                    <a:bodyPr/>
                    <a:lstStyle/>
                    <a:p>
                      <a:r>
                        <a:rPr lang="en-US" dirty="0"/>
                        <a:t>13%</a:t>
                      </a:r>
                    </a:p>
                  </a:txBody>
                  <a:tcPr/>
                </a:tc>
                <a:tc>
                  <a:txBody>
                    <a:bodyPr/>
                    <a:lstStyle/>
                    <a:p>
                      <a:r>
                        <a:rPr lang="en-US" dirty="0"/>
                        <a:t>7</a:t>
                      </a:r>
                    </a:p>
                  </a:txBody>
                  <a:tcPr/>
                </a:tc>
                <a:extLst>
                  <a:ext uri="{0D108BD9-81ED-4DB2-BD59-A6C34878D82A}">
                    <a16:rowId xmlns:a16="http://schemas.microsoft.com/office/drawing/2014/main" val="10007"/>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static_analysis</a:t>
                      </a:r>
                      <a:endParaRPr lang="en-US" dirty="0"/>
                    </a:p>
                  </a:txBody>
                  <a:tcPr/>
                </a:tc>
                <a:tc>
                  <a:txBody>
                    <a:bodyPr/>
                    <a:lstStyle/>
                    <a:p>
                      <a:r>
                        <a:rPr lang="en-US" dirty="0"/>
                        <a:t>11%</a:t>
                      </a:r>
                    </a:p>
                  </a:txBody>
                  <a:tcPr/>
                </a:tc>
                <a:tc>
                  <a:txBody>
                    <a:bodyPr/>
                    <a:lstStyle/>
                    <a:p>
                      <a:r>
                        <a:rPr lang="en-US" dirty="0"/>
                        <a:t>8</a:t>
                      </a:r>
                    </a:p>
                  </a:txBody>
                  <a:tcPr/>
                </a:tc>
                <a:extLst>
                  <a:ext uri="{0D108BD9-81ED-4DB2-BD59-A6C34878D82A}">
                    <a16:rowId xmlns:a16="http://schemas.microsoft.com/office/drawing/2014/main" val="10008"/>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static_analysis_fixed</a:t>
                      </a:r>
                      <a:endParaRPr lang="en-US" dirty="0"/>
                    </a:p>
                  </a:txBody>
                  <a:tcPr/>
                </a:tc>
                <a:tc>
                  <a:txBody>
                    <a:bodyPr/>
                    <a:lstStyle/>
                    <a:p>
                      <a:r>
                        <a:rPr lang="en-US" dirty="0"/>
                        <a:t>11%</a:t>
                      </a:r>
                    </a:p>
                  </a:txBody>
                  <a:tcPr/>
                </a:tc>
                <a:tc>
                  <a:txBody>
                    <a:bodyPr/>
                    <a:lstStyle/>
                    <a:p>
                      <a:r>
                        <a:rPr lang="en-US" dirty="0"/>
                        <a:t>21</a:t>
                      </a:r>
                    </a:p>
                  </a:txBody>
                  <a:tcPr/>
                </a:tc>
                <a:extLst>
                  <a:ext uri="{0D108BD9-81ED-4DB2-BD59-A6C34878D82A}">
                    <a16:rowId xmlns:a16="http://schemas.microsoft.com/office/drawing/2014/main" val="10009"/>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10</a:t>
                      </a:r>
                    </a:p>
                  </a:txBody>
                  <a:tcPr/>
                </a:tc>
                <a:tc>
                  <a:txBody>
                    <a:bodyPr/>
                    <a:lstStyle/>
                    <a:p>
                      <a:r>
                        <a:rPr lang="en-US" dirty="0" err="1"/>
                        <a:t>sites_https</a:t>
                      </a:r>
                      <a:endParaRPr lang="en-US" dirty="0"/>
                    </a:p>
                  </a:txBody>
                  <a:tcPr/>
                </a:tc>
                <a:tc>
                  <a:txBody>
                    <a:bodyPr/>
                    <a:lstStyle/>
                    <a:p>
                      <a:r>
                        <a:rPr lang="en-US" dirty="0"/>
                        <a:t>9%</a:t>
                      </a:r>
                    </a:p>
                  </a:txBody>
                  <a:tcPr/>
                </a:tc>
                <a:tc>
                  <a:txBody>
                    <a:bodyPr/>
                    <a:lstStyle/>
                    <a:p>
                      <a:r>
                        <a:rPr lang="en-US" dirty="0"/>
                        <a:t>2</a:t>
                      </a:r>
                    </a:p>
                  </a:txBody>
                  <a:tcPr/>
                </a:tc>
                <a:extLst>
                  <a:ext uri="{0D108BD9-81ED-4DB2-BD59-A6C34878D82A}">
                    <a16:rowId xmlns:a16="http://schemas.microsoft.com/office/drawing/2014/main" val="10010"/>
                  </a:ext>
                </a:extLst>
              </a:tr>
            </a:tbl>
          </a:graphicData>
        </a:graphic>
      </p:graphicFrame>
      <p:sp>
        <p:nvSpPr>
          <p:cNvPr id="8" name="TextBox 7"/>
          <p:cNvSpPr txBox="1"/>
          <p:nvPr/>
        </p:nvSpPr>
        <p:spPr>
          <a:xfrm>
            <a:off x="7733820" y="5159688"/>
            <a:ext cx="1229824" cy="830997"/>
          </a:xfrm>
          <a:prstGeom prst="rect">
            <a:avLst/>
          </a:prstGeom>
          <a:noFill/>
        </p:spPr>
        <p:txBody>
          <a:bodyPr wrap="none" rtlCol="0">
            <a:spAutoFit/>
          </a:bodyPr>
          <a:lstStyle/>
          <a:p>
            <a:r>
              <a:rPr lang="en-US" sz="1200" dirty="0"/>
              <a:t>This data is as of</a:t>
            </a:r>
            <a:br>
              <a:rPr lang="en-US" sz="1200" dirty="0"/>
            </a:br>
            <a:r>
              <a:rPr lang="en-US" sz="1200" dirty="0"/>
              <a:t>2019-03-07,</a:t>
            </a:r>
            <a:br>
              <a:rPr lang="en-US" sz="1200" dirty="0"/>
            </a:br>
            <a:r>
              <a:rPr lang="en-US" sz="1200" dirty="0"/>
              <a:t>old rank from</a:t>
            </a:r>
            <a:br>
              <a:rPr lang="en-US" sz="1200" dirty="0"/>
            </a:br>
            <a:r>
              <a:rPr lang="en-US" sz="1200" dirty="0"/>
              <a:t>2017-09-06</a:t>
            </a:r>
          </a:p>
        </p:txBody>
      </p:sp>
      <p:sp>
        <p:nvSpPr>
          <p:cNvPr id="6" name="TextBox 5"/>
          <p:cNvSpPr txBox="1"/>
          <p:nvPr/>
        </p:nvSpPr>
        <p:spPr>
          <a:xfrm>
            <a:off x="96102" y="5871617"/>
            <a:ext cx="992579" cy="369332"/>
          </a:xfrm>
          <a:prstGeom prst="rect">
            <a:avLst/>
          </a:prstGeom>
          <a:noFill/>
        </p:spPr>
        <p:txBody>
          <a:bodyPr wrap="none" rtlCol="0">
            <a:spAutoFit/>
          </a:bodyPr>
          <a:lstStyle/>
          <a:p>
            <a:r>
              <a:rPr lang="en-US" sz="1800" dirty="0"/>
              <a:t>Analysis</a:t>
            </a:r>
          </a:p>
        </p:txBody>
      </p:sp>
      <p:sp>
        <p:nvSpPr>
          <p:cNvPr id="14" name="TextBox 13"/>
          <p:cNvSpPr txBox="1"/>
          <p:nvPr/>
        </p:nvSpPr>
        <p:spPr>
          <a:xfrm>
            <a:off x="7572326" y="2436166"/>
            <a:ext cx="1401923" cy="646331"/>
          </a:xfrm>
          <a:prstGeom prst="rect">
            <a:avLst/>
          </a:prstGeom>
          <a:noFill/>
        </p:spPr>
        <p:txBody>
          <a:bodyPr wrap="none" rtlCol="0">
            <a:spAutoFit/>
          </a:bodyPr>
          <a:lstStyle/>
          <a:p>
            <a:r>
              <a:rPr lang="en-US" sz="1800" dirty="0"/>
              <a:t>Vulnerability</a:t>
            </a:r>
            <a:br>
              <a:rPr lang="en-US" sz="1800" dirty="0"/>
            </a:br>
            <a:r>
              <a:rPr lang="en-US" sz="1800" dirty="0"/>
              <a:t>reporting</a:t>
            </a:r>
          </a:p>
        </p:txBody>
      </p:sp>
      <p:cxnSp>
        <p:nvCxnSpPr>
          <p:cNvPr id="15" name="Straight Arrow Connector 14"/>
          <p:cNvCxnSpPr>
            <a:stCxn id="14" idx="1"/>
          </p:cNvCxnSpPr>
          <p:nvPr/>
        </p:nvCxnSpPr>
        <p:spPr bwMode="auto">
          <a:xfrm flipH="1" flipV="1">
            <a:off x="7239000" y="2682240"/>
            <a:ext cx="333326" cy="77092"/>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16" name="Straight Arrow Connector 15"/>
          <p:cNvCxnSpPr>
            <a:stCxn id="14" idx="1"/>
          </p:cNvCxnSpPr>
          <p:nvPr/>
        </p:nvCxnSpPr>
        <p:spPr bwMode="auto">
          <a:xfrm flipH="1">
            <a:off x="7260789" y="2759332"/>
            <a:ext cx="311537" cy="669668"/>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24" name="TextBox 23"/>
          <p:cNvSpPr txBox="1"/>
          <p:nvPr/>
        </p:nvSpPr>
        <p:spPr>
          <a:xfrm>
            <a:off x="237496" y="2926081"/>
            <a:ext cx="655885" cy="369332"/>
          </a:xfrm>
          <a:prstGeom prst="rect">
            <a:avLst/>
          </a:prstGeom>
          <a:noFill/>
        </p:spPr>
        <p:txBody>
          <a:bodyPr wrap="none" rtlCol="0">
            <a:spAutoFit/>
          </a:bodyPr>
          <a:lstStyle/>
          <a:p>
            <a:r>
              <a:rPr lang="en-US" sz="1800" dirty="0"/>
              <a:t>Tests</a:t>
            </a:r>
          </a:p>
        </p:txBody>
      </p:sp>
      <p:cxnSp>
        <p:nvCxnSpPr>
          <p:cNvPr id="25" name="Straight Arrow Connector 24"/>
          <p:cNvCxnSpPr>
            <a:stCxn id="24" idx="3"/>
          </p:cNvCxnSpPr>
          <p:nvPr/>
        </p:nvCxnSpPr>
        <p:spPr bwMode="auto">
          <a:xfrm flipV="1">
            <a:off x="893381" y="2926081"/>
            <a:ext cx="405361" cy="184666"/>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37" name="TextBox 36"/>
          <p:cNvSpPr txBox="1"/>
          <p:nvPr/>
        </p:nvSpPr>
        <p:spPr>
          <a:xfrm>
            <a:off x="7873013" y="3669268"/>
            <a:ext cx="889987" cy="369332"/>
          </a:xfrm>
          <a:prstGeom prst="rect">
            <a:avLst/>
          </a:prstGeom>
          <a:noFill/>
        </p:spPr>
        <p:txBody>
          <a:bodyPr wrap="none" rtlCol="0">
            <a:spAutoFit/>
          </a:bodyPr>
          <a:lstStyle/>
          <a:p>
            <a:r>
              <a:rPr lang="en-US" sz="1800" dirty="0"/>
              <a:t>HTTPS</a:t>
            </a:r>
          </a:p>
        </p:txBody>
      </p:sp>
      <p:sp>
        <p:nvSpPr>
          <p:cNvPr id="39" name="TextBox 38"/>
          <p:cNvSpPr txBox="1"/>
          <p:nvPr/>
        </p:nvSpPr>
        <p:spPr>
          <a:xfrm>
            <a:off x="-86037" y="3907283"/>
            <a:ext cx="1377300" cy="923330"/>
          </a:xfrm>
          <a:prstGeom prst="rect">
            <a:avLst/>
          </a:prstGeom>
          <a:noFill/>
        </p:spPr>
        <p:txBody>
          <a:bodyPr wrap="none" rtlCol="0">
            <a:spAutoFit/>
          </a:bodyPr>
          <a:lstStyle/>
          <a:p>
            <a:r>
              <a:rPr lang="en-US" sz="1800" dirty="0"/>
              <a:t>Know</a:t>
            </a:r>
            <a:br>
              <a:rPr lang="en-US" sz="1800" dirty="0"/>
            </a:br>
            <a:r>
              <a:rPr lang="en-US" sz="1800" dirty="0"/>
              <a:t>secure</a:t>
            </a:r>
          </a:p>
          <a:p>
            <a:r>
              <a:rPr lang="en-US" sz="1800" dirty="0"/>
              <a:t>development</a:t>
            </a:r>
          </a:p>
        </p:txBody>
      </p:sp>
      <p:pic>
        <p:nvPicPr>
          <p:cNvPr id="1027" name="Picture 3" descr="C:\Users\dwheeler\AppData\Local\Temp\1\Warning-2400px.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044926" y="1981200"/>
            <a:ext cx="541261" cy="50202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Users\dwheeler\AppData\Local\Temp\1\iconset-beaker-2400px.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75501" y="5398275"/>
            <a:ext cx="379100" cy="42242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073541" y="3219940"/>
            <a:ext cx="488929" cy="488929"/>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58773" y="2438400"/>
            <a:ext cx="487681" cy="487681"/>
          </a:xfrm>
          <a:prstGeom prst="rect">
            <a:avLst/>
          </a:prstGeom>
        </p:spPr>
      </p:pic>
      <p:pic>
        <p:nvPicPr>
          <p:cNvPr id="11" name="Picture 1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34185" y="3379145"/>
            <a:ext cx="718130" cy="542787"/>
          </a:xfrm>
          <a:prstGeom prst="rect">
            <a:avLst/>
          </a:prstGeom>
        </p:spPr>
      </p:pic>
      <p:sp>
        <p:nvSpPr>
          <p:cNvPr id="13" name="TextBox 12"/>
          <p:cNvSpPr txBox="1"/>
          <p:nvPr/>
        </p:nvSpPr>
        <p:spPr>
          <a:xfrm>
            <a:off x="237496" y="6166941"/>
            <a:ext cx="8525504" cy="646331"/>
          </a:xfrm>
          <a:prstGeom prst="rect">
            <a:avLst/>
          </a:prstGeom>
          <a:noFill/>
        </p:spPr>
        <p:txBody>
          <a:bodyPr wrap="square" rtlCol="0">
            <a:spAutoFit/>
          </a:bodyPr>
          <a:lstStyle/>
          <a:p>
            <a:r>
              <a:rPr lang="en-US" sz="1800" dirty="0"/>
              <a:t>Mostly same challenges as 2017-09-06. HTTPS becoming less of a problem,</a:t>
            </a:r>
          </a:p>
          <a:p>
            <a:r>
              <a:rPr lang="en-US" sz="1800" dirty="0"/>
              <a:t>dropped from #2 to #10. Unclear why fixing things has become bigger problem..!</a:t>
            </a:r>
          </a:p>
        </p:txBody>
      </p:sp>
      <p:cxnSp>
        <p:nvCxnSpPr>
          <p:cNvPr id="38" name="Straight Arrow Connector 37"/>
          <p:cNvCxnSpPr>
            <a:stCxn id="11" idx="3"/>
          </p:cNvCxnSpPr>
          <p:nvPr/>
        </p:nvCxnSpPr>
        <p:spPr bwMode="auto">
          <a:xfrm>
            <a:off x="852315" y="3650539"/>
            <a:ext cx="487493" cy="1174835"/>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43" name="Straight Arrow Connector 42"/>
          <p:cNvCxnSpPr>
            <a:stCxn id="11" idx="3"/>
          </p:cNvCxnSpPr>
          <p:nvPr/>
        </p:nvCxnSpPr>
        <p:spPr bwMode="auto">
          <a:xfrm>
            <a:off x="852315" y="3650539"/>
            <a:ext cx="466575" cy="45531"/>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44" name="Straight Arrow Connector 43"/>
          <p:cNvCxnSpPr>
            <a:stCxn id="1028" idx="3"/>
          </p:cNvCxnSpPr>
          <p:nvPr/>
        </p:nvCxnSpPr>
        <p:spPr bwMode="auto">
          <a:xfrm flipV="1">
            <a:off x="754601" y="5190489"/>
            <a:ext cx="483184" cy="418999"/>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46" name="Straight Arrow Connector 45"/>
          <p:cNvCxnSpPr>
            <a:stCxn id="37" idx="1"/>
          </p:cNvCxnSpPr>
          <p:nvPr/>
        </p:nvCxnSpPr>
        <p:spPr bwMode="auto">
          <a:xfrm flipH="1">
            <a:off x="7239000" y="3853934"/>
            <a:ext cx="634013" cy="2083069"/>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51" name="Straight Arrow Connector 50"/>
          <p:cNvCxnSpPr>
            <a:stCxn id="24" idx="3"/>
          </p:cNvCxnSpPr>
          <p:nvPr/>
        </p:nvCxnSpPr>
        <p:spPr bwMode="auto">
          <a:xfrm>
            <a:off x="893381" y="3110747"/>
            <a:ext cx="405361" cy="1263006"/>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49" name="TextBox 48"/>
          <p:cNvSpPr txBox="1"/>
          <p:nvPr/>
        </p:nvSpPr>
        <p:spPr>
          <a:xfrm>
            <a:off x="7994875" y="4522382"/>
            <a:ext cx="787395" cy="369332"/>
          </a:xfrm>
          <a:prstGeom prst="rect">
            <a:avLst/>
          </a:prstGeom>
          <a:noFill/>
        </p:spPr>
        <p:txBody>
          <a:bodyPr wrap="none" rtlCol="0">
            <a:spAutoFit/>
          </a:bodyPr>
          <a:lstStyle/>
          <a:p>
            <a:r>
              <a:rPr lang="en-US" sz="1800" dirty="0"/>
              <a:t>Fixing</a:t>
            </a:r>
          </a:p>
        </p:txBody>
      </p:sp>
      <p:cxnSp>
        <p:nvCxnSpPr>
          <p:cNvPr id="50" name="Straight Arrow Connector 49"/>
          <p:cNvCxnSpPr>
            <a:stCxn id="49" idx="1"/>
            <a:endCxn id="5" idx="3"/>
          </p:cNvCxnSpPr>
          <p:nvPr/>
        </p:nvCxnSpPr>
        <p:spPr bwMode="auto">
          <a:xfrm flipH="1" flipV="1">
            <a:off x="7260789" y="4094786"/>
            <a:ext cx="734086" cy="612262"/>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53" name="Straight Arrow Connector 52"/>
          <p:cNvCxnSpPr>
            <a:stCxn id="49" idx="1"/>
          </p:cNvCxnSpPr>
          <p:nvPr/>
        </p:nvCxnSpPr>
        <p:spPr bwMode="auto">
          <a:xfrm flipH="1">
            <a:off x="7280067" y="4707048"/>
            <a:ext cx="714808" cy="818821"/>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Tree>
    <p:extLst>
      <p:ext uri="{BB962C8B-B14F-4D97-AF65-F5344CB8AC3E}">
        <p14:creationId xmlns:p14="http://schemas.microsoft.com/office/powerpoint/2010/main" val="2206812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4"/>
                                        </p:tgtEl>
                                        <p:attrNameLst>
                                          <p:attrName>style.visibility</p:attrName>
                                        </p:attrNameLst>
                                      </p:cBhvr>
                                      <p:to>
                                        <p:strVal val="visible"/>
                                      </p:to>
                                    </p:set>
                                    <p:animEffect transition="in" filter="fade">
                                      <p:cBhvr>
                                        <p:cTn id="21" dur="500"/>
                                        <p:tgtEl>
                                          <p:spTgt spid="24"/>
                                        </p:tgtEl>
                                      </p:cBhvr>
                                    </p:animEffect>
                                  </p:childTnLst>
                                </p:cTn>
                              </p:par>
                              <p:par>
                                <p:cTn id="22" presetID="10" presetClass="entr" presetSubtype="0" fill="hold" nodeType="withEffect">
                                  <p:stCondLst>
                                    <p:cond delay="0"/>
                                  </p:stCondLst>
                                  <p:childTnLst>
                                    <p:set>
                                      <p:cBhvr>
                                        <p:cTn id="23" dur="1" fill="hold">
                                          <p:stCondLst>
                                            <p:cond delay="0"/>
                                          </p:stCondLst>
                                        </p:cTn>
                                        <p:tgtEl>
                                          <p:spTgt spid="25"/>
                                        </p:tgtEl>
                                        <p:attrNameLst>
                                          <p:attrName>style.visibility</p:attrName>
                                        </p:attrNameLst>
                                      </p:cBhvr>
                                      <p:to>
                                        <p:strVal val="visible"/>
                                      </p:to>
                                    </p:set>
                                    <p:animEffect transition="in" filter="fade">
                                      <p:cBhvr>
                                        <p:cTn id="24" dur="500"/>
                                        <p:tgtEl>
                                          <p:spTgt spid="25"/>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9"/>
                                        </p:tgtEl>
                                        <p:attrNameLst>
                                          <p:attrName>style.visibility</p:attrName>
                                        </p:attrNameLst>
                                      </p:cBhvr>
                                      <p:to>
                                        <p:strVal val="visible"/>
                                      </p:to>
                                    </p:set>
                                    <p:animEffect transition="in" filter="fade">
                                      <p:cBhvr>
                                        <p:cTn id="27" dur="500"/>
                                        <p:tgtEl>
                                          <p:spTgt spid="39"/>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fade">
                                      <p:cBhvr>
                                        <p:cTn id="30" dur="500"/>
                                        <p:tgtEl>
                                          <p:spTgt spid="14"/>
                                        </p:tgtEl>
                                      </p:cBhvr>
                                    </p:animEffect>
                                  </p:childTnLst>
                                </p:cTn>
                              </p:par>
                              <p:par>
                                <p:cTn id="31" presetID="10" presetClass="entr" presetSubtype="0" fill="hold" nodeType="with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fade">
                                      <p:cBhvr>
                                        <p:cTn id="33" dur="500"/>
                                        <p:tgtEl>
                                          <p:spTgt spid="15"/>
                                        </p:tgtEl>
                                      </p:cBhvr>
                                    </p:animEffect>
                                  </p:childTnLst>
                                </p:cTn>
                              </p:par>
                              <p:par>
                                <p:cTn id="34" presetID="10" presetClass="entr" presetSubtype="0" fill="hold" nodeType="withEffect">
                                  <p:stCondLst>
                                    <p:cond delay="0"/>
                                  </p:stCondLst>
                                  <p:childTnLst>
                                    <p:set>
                                      <p:cBhvr>
                                        <p:cTn id="35" dur="1" fill="hold">
                                          <p:stCondLst>
                                            <p:cond delay="0"/>
                                          </p:stCondLst>
                                        </p:cTn>
                                        <p:tgtEl>
                                          <p:spTgt spid="16"/>
                                        </p:tgtEl>
                                        <p:attrNameLst>
                                          <p:attrName>style.visibility</p:attrName>
                                        </p:attrNameLst>
                                      </p:cBhvr>
                                      <p:to>
                                        <p:strVal val="visible"/>
                                      </p:to>
                                    </p:set>
                                    <p:animEffect transition="in" filter="fade">
                                      <p:cBhvr>
                                        <p:cTn id="36" dur="500"/>
                                        <p:tgtEl>
                                          <p:spTgt spid="16"/>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7"/>
                                        </p:tgtEl>
                                        <p:attrNameLst>
                                          <p:attrName>style.visibility</p:attrName>
                                        </p:attrNameLst>
                                      </p:cBhvr>
                                      <p:to>
                                        <p:strVal val="visible"/>
                                      </p:to>
                                    </p:set>
                                    <p:animEffect transition="in" filter="fade">
                                      <p:cBhvr>
                                        <p:cTn id="39" dur="500"/>
                                        <p:tgtEl>
                                          <p:spTgt spid="37"/>
                                        </p:tgtEl>
                                      </p:cBhvr>
                                    </p:animEffect>
                                  </p:childTnLst>
                                </p:cTn>
                              </p:par>
                              <p:par>
                                <p:cTn id="40" presetID="10" presetClass="entr" presetSubtype="0" fill="hold" nodeType="withEffect">
                                  <p:stCondLst>
                                    <p:cond delay="0"/>
                                  </p:stCondLst>
                                  <p:childTnLst>
                                    <p:set>
                                      <p:cBhvr>
                                        <p:cTn id="41" dur="1" fill="hold">
                                          <p:stCondLst>
                                            <p:cond delay="0"/>
                                          </p:stCondLst>
                                        </p:cTn>
                                        <p:tgtEl>
                                          <p:spTgt spid="1028"/>
                                        </p:tgtEl>
                                        <p:attrNameLst>
                                          <p:attrName>style.visibility</p:attrName>
                                        </p:attrNameLst>
                                      </p:cBhvr>
                                      <p:to>
                                        <p:strVal val="visible"/>
                                      </p:to>
                                    </p:set>
                                    <p:animEffect transition="in" filter="fade">
                                      <p:cBhvr>
                                        <p:cTn id="42" dur="500"/>
                                        <p:tgtEl>
                                          <p:spTgt spid="1028"/>
                                        </p:tgtEl>
                                      </p:cBhvr>
                                    </p:animEffect>
                                  </p:childTnLst>
                                </p:cTn>
                              </p:par>
                              <p:par>
                                <p:cTn id="43" presetID="10" presetClass="entr" presetSubtype="0" fill="hold" nodeType="withEffect">
                                  <p:stCondLst>
                                    <p:cond delay="0"/>
                                  </p:stCondLst>
                                  <p:childTnLst>
                                    <p:set>
                                      <p:cBhvr>
                                        <p:cTn id="44" dur="1" fill="hold">
                                          <p:stCondLst>
                                            <p:cond delay="0"/>
                                          </p:stCondLst>
                                        </p:cTn>
                                        <p:tgtEl>
                                          <p:spTgt spid="11"/>
                                        </p:tgtEl>
                                        <p:attrNameLst>
                                          <p:attrName>style.visibility</p:attrName>
                                        </p:attrNameLst>
                                      </p:cBhvr>
                                      <p:to>
                                        <p:strVal val="visible"/>
                                      </p:to>
                                    </p:set>
                                    <p:animEffect transition="in" filter="fade">
                                      <p:cBhvr>
                                        <p:cTn id="45" dur="500"/>
                                        <p:tgtEl>
                                          <p:spTgt spid="11"/>
                                        </p:tgtEl>
                                      </p:cBhvr>
                                    </p:animEffect>
                                  </p:childTnLst>
                                </p:cTn>
                              </p:par>
                              <p:par>
                                <p:cTn id="46" presetID="10" presetClass="entr" presetSubtype="0" fill="hold" nodeType="withEffect">
                                  <p:stCondLst>
                                    <p:cond delay="0"/>
                                  </p:stCondLst>
                                  <p:childTnLst>
                                    <p:set>
                                      <p:cBhvr>
                                        <p:cTn id="47" dur="1" fill="hold">
                                          <p:stCondLst>
                                            <p:cond delay="0"/>
                                          </p:stCondLst>
                                        </p:cTn>
                                        <p:tgtEl>
                                          <p:spTgt spid="1027"/>
                                        </p:tgtEl>
                                        <p:attrNameLst>
                                          <p:attrName>style.visibility</p:attrName>
                                        </p:attrNameLst>
                                      </p:cBhvr>
                                      <p:to>
                                        <p:strVal val="visible"/>
                                      </p:to>
                                    </p:set>
                                    <p:animEffect transition="in" filter="fade">
                                      <p:cBhvr>
                                        <p:cTn id="48" dur="500"/>
                                        <p:tgtEl>
                                          <p:spTgt spid="1027"/>
                                        </p:tgtEl>
                                      </p:cBhvr>
                                    </p:animEffect>
                                  </p:childTnLst>
                                </p:cTn>
                              </p:par>
                              <p:par>
                                <p:cTn id="49" presetID="10" presetClass="entr" presetSubtype="0" fill="hold" nodeType="withEffect">
                                  <p:stCondLst>
                                    <p:cond delay="0"/>
                                  </p:stCondLst>
                                  <p:childTnLst>
                                    <p:set>
                                      <p:cBhvr>
                                        <p:cTn id="50" dur="1" fill="hold">
                                          <p:stCondLst>
                                            <p:cond delay="0"/>
                                          </p:stCondLst>
                                        </p:cTn>
                                        <p:tgtEl>
                                          <p:spTgt spid="9"/>
                                        </p:tgtEl>
                                        <p:attrNameLst>
                                          <p:attrName>style.visibility</p:attrName>
                                        </p:attrNameLst>
                                      </p:cBhvr>
                                      <p:to>
                                        <p:strVal val="visible"/>
                                      </p:to>
                                    </p:set>
                                    <p:animEffect transition="in" filter="fade">
                                      <p:cBhvr>
                                        <p:cTn id="51" dur="500"/>
                                        <p:tgtEl>
                                          <p:spTgt spid="9"/>
                                        </p:tgtEl>
                                      </p:cBhvr>
                                    </p:animEffect>
                                  </p:childTnLst>
                                </p:cTn>
                              </p:par>
                              <p:par>
                                <p:cTn id="52" presetID="10" presetClass="entr" presetSubtype="0" fill="hold" nodeType="withEffect">
                                  <p:stCondLst>
                                    <p:cond delay="0"/>
                                  </p:stCondLst>
                                  <p:childTnLst>
                                    <p:set>
                                      <p:cBhvr>
                                        <p:cTn id="53" dur="1" fill="hold">
                                          <p:stCondLst>
                                            <p:cond delay="0"/>
                                          </p:stCondLst>
                                        </p:cTn>
                                        <p:tgtEl>
                                          <p:spTgt spid="10"/>
                                        </p:tgtEl>
                                        <p:attrNameLst>
                                          <p:attrName>style.visibility</p:attrName>
                                        </p:attrNameLst>
                                      </p:cBhvr>
                                      <p:to>
                                        <p:strVal val="visible"/>
                                      </p:to>
                                    </p:set>
                                    <p:animEffect transition="in" filter="fade">
                                      <p:cBhvr>
                                        <p:cTn id="54" dur="500"/>
                                        <p:tgtEl>
                                          <p:spTgt spid="10"/>
                                        </p:tgtEl>
                                      </p:cBhvr>
                                    </p:animEffect>
                                  </p:childTnLst>
                                </p:cTn>
                              </p:par>
                              <p:par>
                                <p:cTn id="55" presetID="10" presetClass="entr" presetSubtype="0" fill="hold" nodeType="withEffect">
                                  <p:stCondLst>
                                    <p:cond delay="0"/>
                                  </p:stCondLst>
                                  <p:childTnLst>
                                    <p:set>
                                      <p:cBhvr>
                                        <p:cTn id="56" dur="1" fill="hold">
                                          <p:stCondLst>
                                            <p:cond delay="0"/>
                                          </p:stCondLst>
                                        </p:cTn>
                                        <p:tgtEl>
                                          <p:spTgt spid="38"/>
                                        </p:tgtEl>
                                        <p:attrNameLst>
                                          <p:attrName>style.visibility</p:attrName>
                                        </p:attrNameLst>
                                      </p:cBhvr>
                                      <p:to>
                                        <p:strVal val="visible"/>
                                      </p:to>
                                    </p:set>
                                    <p:animEffect transition="in" filter="fade">
                                      <p:cBhvr>
                                        <p:cTn id="57" dur="500"/>
                                        <p:tgtEl>
                                          <p:spTgt spid="38"/>
                                        </p:tgtEl>
                                      </p:cBhvr>
                                    </p:animEffect>
                                  </p:childTnLst>
                                </p:cTn>
                              </p:par>
                              <p:par>
                                <p:cTn id="58" presetID="10" presetClass="entr" presetSubtype="0" fill="hold" nodeType="withEffect">
                                  <p:stCondLst>
                                    <p:cond delay="0"/>
                                  </p:stCondLst>
                                  <p:childTnLst>
                                    <p:set>
                                      <p:cBhvr>
                                        <p:cTn id="59" dur="1" fill="hold">
                                          <p:stCondLst>
                                            <p:cond delay="0"/>
                                          </p:stCondLst>
                                        </p:cTn>
                                        <p:tgtEl>
                                          <p:spTgt spid="43"/>
                                        </p:tgtEl>
                                        <p:attrNameLst>
                                          <p:attrName>style.visibility</p:attrName>
                                        </p:attrNameLst>
                                      </p:cBhvr>
                                      <p:to>
                                        <p:strVal val="visible"/>
                                      </p:to>
                                    </p:set>
                                    <p:animEffect transition="in" filter="fade">
                                      <p:cBhvr>
                                        <p:cTn id="60" dur="500"/>
                                        <p:tgtEl>
                                          <p:spTgt spid="43"/>
                                        </p:tgtEl>
                                      </p:cBhvr>
                                    </p:animEffect>
                                  </p:childTnLst>
                                </p:cTn>
                              </p:par>
                              <p:par>
                                <p:cTn id="61" presetID="10" presetClass="entr" presetSubtype="0" fill="hold" nodeType="withEffect">
                                  <p:stCondLst>
                                    <p:cond delay="0"/>
                                  </p:stCondLst>
                                  <p:childTnLst>
                                    <p:set>
                                      <p:cBhvr>
                                        <p:cTn id="62" dur="1" fill="hold">
                                          <p:stCondLst>
                                            <p:cond delay="0"/>
                                          </p:stCondLst>
                                        </p:cTn>
                                        <p:tgtEl>
                                          <p:spTgt spid="44"/>
                                        </p:tgtEl>
                                        <p:attrNameLst>
                                          <p:attrName>style.visibility</p:attrName>
                                        </p:attrNameLst>
                                      </p:cBhvr>
                                      <p:to>
                                        <p:strVal val="visible"/>
                                      </p:to>
                                    </p:set>
                                    <p:animEffect transition="in" filter="fade">
                                      <p:cBhvr>
                                        <p:cTn id="63" dur="500"/>
                                        <p:tgtEl>
                                          <p:spTgt spid="44"/>
                                        </p:tgtEl>
                                      </p:cBhvr>
                                    </p:animEffect>
                                  </p:childTnLst>
                                </p:cTn>
                              </p:par>
                              <p:par>
                                <p:cTn id="64" presetID="10" presetClass="entr" presetSubtype="0" fill="hold" nodeType="withEffect">
                                  <p:stCondLst>
                                    <p:cond delay="0"/>
                                  </p:stCondLst>
                                  <p:childTnLst>
                                    <p:set>
                                      <p:cBhvr>
                                        <p:cTn id="65" dur="1" fill="hold">
                                          <p:stCondLst>
                                            <p:cond delay="0"/>
                                          </p:stCondLst>
                                        </p:cTn>
                                        <p:tgtEl>
                                          <p:spTgt spid="46"/>
                                        </p:tgtEl>
                                        <p:attrNameLst>
                                          <p:attrName>style.visibility</p:attrName>
                                        </p:attrNameLst>
                                      </p:cBhvr>
                                      <p:to>
                                        <p:strVal val="visible"/>
                                      </p:to>
                                    </p:set>
                                    <p:animEffect transition="in" filter="fade">
                                      <p:cBhvr>
                                        <p:cTn id="66" dur="500"/>
                                        <p:tgtEl>
                                          <p:spTgt spid="46"/>
                                        </p:tgtEl>
                                      </p:cBhvr>
                                    </p:animEffect>
                                  </p:childTnLst>
                                </p:cTn>
                              </p:par>
                              <p:par>
                                <p:cTn id="67" presetID="10" presetClass="entr" presetSubtype="0" fill="hold" nodeType="withEffect">
                                  <p:stCondLst>
                                    <p:cond delay="0"/>
                                  </p:stCondLst>
                                  <p:childTnLst>
                                    <p:set>
                                      <p:cBhvr>
                                        <p:cTn id="68" dur="1" fill="hold">
                                          <p:stCondLst>
                                            <p:cond delay="0"/>
                                          </p:stCondLst>
                                        </p:cTn>
                                        <p:tgtEl>
                                          <p:spTgt spid="51"/>
                                        </p:tgtEl>
                                        <p:attrNameLst>
                                          <p:attrName>style.visibility</p:attrName>
                                        </p:attrNameLst>
                                      </p:cBhvr>
                                      <p:to>
                                        <p:strVal val="visible"/>
                                      </p:to>
                                    </p:set>
                                    <p:animEffect transition="in" filter="fade">
                                      <p:cBhvr>
                                        <p:cTn id="69" dur="500"/>
                                        <p:tgtEl>
                                          <p:spTgt spid="51"/>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13"/>
                                        </p:tgtEl>
                                        <p:attrNameLst>
                                          <p:attrName>style.visibility</p:attrName>
                                        </p:attrNameLst>
                                      </p:cBhvr>
                                      <p:to>
                                        <p:strVal val="visible"/>
                                      </p:to>
                                    </p:set>
                                    <p:animEffect transition="in" filter="fade">
                                      <p:cBhvr>
                                        <p:cTn id="72" dur="500"/>
                                        <p:tgtEl>
                                          <p:spTgt spid="13"/>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49"/>
                                        </p:tgtEl>
                                        <p:attrNameLst>
                                          <p:attrName>style.visibility</p:attrName>
                                        </p:attrNameLst>
                                      </p:cBhvr>
                                      <p:to>
                                        <p:strVal val="visible"/>
                                      </p:to>
                                    </p:set>
                                    <p:animEffect transition="in" filter="fade">
                                      <p:cBhvr>
                                        <p:cTn id="75" dur="500"/>
                                        <p:tgtEl>
                                          <p:spTgt spid="49"/>
                                        </p:tgtEl>
                                      </p:cBhvr>
                                    </p:animEffect>
                                  </p:childTnLst>
                                </p:cTn>
                              </p:par>
                              <p:par>
                                <p:cTn id="76" presetID="10" presetClass="entr" presetSubtype="0" fill="hold" nodeType="withEffect">
                                  <p:stCondLst>
                                    <p:cond delay="0"/>
                                  </p:stCondLst>
                                  <p:childTnLst>
                                    <p:set>
                                      <p:cBhvr>
                                        <p:cTn id="77" dur="1" fill="hold">
                                          <p:stCondLst>
                                            <p:cond delay="0"/>
                                          </p:stCondLst>
                                        </p:cTn>
                                        <p:tgtEl>
                                          <p:spTgt spid="50"/>
                                        </p:tgtEl>
                                        <p:attrNameLst>
                                          <p:attrName>style.visibility</p:attrName>
                                        </p:attrNameLst>
                                      </p:cBhvr>
                                      <p:to>
                                        <p:strVal val="visible"/>
                                      </p:to>
                                    </p:set>
                                    <p:animEffect transition="in" filter="fade">
                                      <p:cBhvr>
                                        <p:cTn id="78" dur="500"/>
                                        <p:tgtEl>
                                          <p:spTgt spid="50"/>
                                        </p:tgtEl>
                                      </p:cBhvr>
                                    </p:animEffect>
                                  </p:childTnLst>
                                </p:cTn>
                              </p:par>
                              <p:par>
                                <p:cTn id="79" presetID="10" presetClass="entr" presetSubtype="0" fill="hold" nodeType="withEffect">
                                  <p:stCondLst>
                                    <p:cond delay="0"/>
                                  </p:stCondLst>
                                  <p:childTnLst>
                                    <p:set>
                                      <p:cBhvr>
                                        <p:cTn id="80" dur="1" fill="hold">
                                          <p:stCondLst>
                                            <p:cond delay="0"/>
                                          </p:stCondLst>
                                        </p:cTn>
                                        <p:tgtEl>
                                          <p:spTgt spid="53"/>
                                        </p:tgtEl>
                                        <p:attrNameLst>
                                          <p:attrName>style.visibility</p:attrName>
                                        </p:attrNameLst>
                                      </p:cBhvr>
                                      <p:to>
                                        <p:strVal val="visible"/>
                                      </p:to>
                                    </p:set>
                                    <p:animEffect transition="in" filter="fade">
                                      <p:cBhvr>
                                        <p:cTn id="81"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8" grpId="0"/>
      <p:bldP spid="6" grpId="0"/>
      <p:bldP spid="14" grpId="0"/>
      <p:bldP spid="24" grpId="0"/>
      <p:bldP spid="37" grpId="0"/>
      <p:bldP spid="39" grpId="0"/>
      <p:bldP spid="13" grpId="0"/>
      <p:bldP spid="49"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Tests</a:t>
            </a:r>
          </a:p>
        </p:txBody>
      </p:sp>
      <p:sp>
        <p:nvSpPr>
          <p:cNvPr id="3" name="Content Placeholder 2"/>
          <p:cNvSpPr>
            <a:spLocks noGrp="1"/>
          </p:cNvSpPr>
          <p:nvPr>
            <p:ph idx="1"/>
          </p:nvPr>
        </p:nvSpPr>
        <p:spPr/>
        <p:txBody>
          <a:bodyPr>
            <a:normAutofit/>
          </a:bodyPr>
          <a:lstStyle/>
          <a:p>
            <a:r>
              <a:rPr lang="en-US" sz="2400" dirty="0"/>
              <a:t>Criteria</a:t>
            </a:r>
          </a:p>
          <a:p>
            <a:pPr lvl="1"/>
            <a:r>
              <a:rPr lang="en-US" sz="2000" dirty="0"/>
              <a:t>#1 The project MUST have evidence that such tests are being added in the most recent major changes to the project. [</a:t>
            </a:r>
            <a:r>
              <a:rPr lang="en-US" sz="2000" dirty="0" err="1"/>
              <a:t>tests_are_added</a:t>
            </a:r>
            <a:r>
              <a:rPr lang="en-US" sz="2000" dirty="0"/>
              <a:t>]</a:t>
            </a:r>
          </a:p>
          <a:p>
            <a:pPr lvl="1"/>
            <a:r>
              <a:rPr lang="en-US" sz="2000" dirty="0"/>
              <a:t>#4 The project MUST have a general policy (formal or not) that as major new functionality is added, tests of that functionality SHOULD be added to an automated test suite. [</a:t>
            </a:r>
            <a:r>
              <a:rPr lang="en-US" sz="2000" dirty="0" err="1"/>
              <a:t>test_policy</a:t>
            </a:r>
            <a:r>
              <a:rPr lang="en-US" sz="2000" dirty="0"/>
              <a:t>]</a:t>
            </a:r>
          </a:p>
          <a:p>
            <a:r>
              <a:rPr lang="en-US" sz="2400" dirty="0"/>
              <a:t>Automated testing is important</a:t>
            </a:r>
          </a:p>
          <a:p>
            <a:pPr lvl="1"/>
            <a:r>
              <a:rPr lang="en-US" sz="2000" dirty="0"/>
              <a:t>Quality, supports rapid change, supports updating dependencies when vulnerability found</a:t>
            </a:r>
          </a:p>
          <a:p>
            <a:pPr lvl="1"/>
            <a:r>
              <a:rPr lang="en-US" sz="2000" dirty="0"/>
              <a:t>No coverage level required – just get started</a:t>
            </a:r>
          </a:p>
        </p:txBody>
      </p:sp>
      <p:sp>
        <p:nvSpPr>
          <p:cNvPr id="4" name="Slide Number Placeholder 3"/>
          <p:cNvSpPr>
            <a:spLocks noGrp="1"/>
          </p:cNvSpPr>
          <p:nvPr>
            <p:ph type="sldNum" sz="quarter" idx="12"/>
          </p:nvPr>
        </p:nvSpPr>
        <p:spPr/>
        <p:txBody>
          <a:bodyPr/>
          <a:lstStyle/>
          <a:p>
            <a:fld id="{E720D8AB-A97F-4E6B-A107-A5B32B7BB1E8}" type="slidenum">
              <a:rPr lang="en-US" smtClean="0"/>
              <a:pPr/>
              <a:t>25</a:t>
            </a:fld>
            <a:endParaRPr lang="en-US"/>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48600" y="152400"/>
            <a:ext cx="487681" cy="487681"/>
          </a:xfrm>
          <a:prstGeom prst="rect">
            <a:avLst/>
          </a:prstGeom>
        </p:spPr>
      </p:pic>
    </p:spTree>
    <p:extLst>
      <p:ext uri="{BB962C8B-B14F-4D97-AF65-F5344CB8AC3E}">
        <p14:creationId xmlns:p14="http://schemas.microsoft.com/office/powerpoint/2010/main" val="25858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Vulnerability reporting</a:t>
            </a:r>
          </a:p>
        </p:txBody>
      </p:sp>
      <p:sp>
        <p:nvSpPr>
          <p:cNvPr id="3" name="Content Placeholder 2"/>
          <p:cNvSpPr>
            <a:spLocks noGrp="1"/>
          </p:cNvSpPr>
          <p:nvPr>
            <p:ph idx="1"/>
          </p:nvPr>
        </p:nvSpPr>
        <p:spPr/>
        <p:txBody>
          <a:bodyPr>
            <a:normAutofit/>
          </a:bodyPr>
          <a:lstStyle/>
          <a:p>
            <a:r>
              <a:rPr lang="en-US" sz="2400" dirty="0"/>
              <a:t>Criteria</a:t>
            </a:r>
          </a:p>
          <a:p>
            <a:pPr lvl="1"/>
            <a:r>
              <a:rPr lang="en-US" sz="2000" dirty="0"/>
              <a:t>#2 “The project MUST publish the process for reporting vulnerabilities on the project site.” [</a:t>
            </a:r>
            <a:r>
              <a:rPr lang="en-US" sz="2000" dirty="0" err="1"/>
              <a:t>vulnerability_report_process</a:t>
            </a:r>
            <a:r>
              <a:rPr lang="en-US" sz="2000" dirty="0"/>
              <a:t>]</a:t>
            </a:r>
          </a:p>
          <a:p>
            <a:pPr lvl="1"/>
            <a:r>
              <a:rPr lang="en-US" sz="2000" dirty="0"/>
              <a:t>#8 “If private vulnerability reports are supported, the project MUST include how to send the information in a way that is kept private.” [</a:t>
            </a:r>
            <a:r>
              <a:rPr lang="en-US" sz="2000" dirty="0" err="1"/>
              <a:t>vulnerability_report_private</a:t>
            </a:r>
            <a:r>
              <a:rPr lang="en-US" sz="2000" dirty="0"/>
              <a:t>]</a:t>
            </a:r>
          </a:p>
          <a:p>
            <a:r>
              <a:rPr lang="en-US" sz="2400" dirty="0"/>
              <a:t>Just tell people how to report!</a:t>
            </a:r>
          </a:p>
          <a:p>
            <a:pPr lvl="1"/>
            <a:r>
              <a:rPr lang="en-US" sz="2000" dirty="0"/>
              <a:t>In principle </a:t>
            </a:r>
            <a:r>
              <a:rPr lang="en-US" sz="2000" i="1" dirty="0"/>
              <a:t>easy</a:t>
            </a:r>
            <a:r>
              <a:rPr lang="en-US" sz="2000" dirty="0"/>
              <a:t> to do – but often omitted</a:t>
            </a:r>
          </a:p>
          <a:p>
            <a:pPr lvl="1"/>
            <a:r>
              <a:rPr lang="en-US" sz="2000" dirty="0"/>
              <a:t>Projects need to </a:t>
            </a:r>
            <a:r>
              <a:rPr lang="en-US" sz="2000" i="1" dirty="0"/>
              <a:t>decide</a:t>
            </a:r>
            <a:r>
              <a:rPr lang="en-US" sz="2000" dirty="0"/>
              <a:t> how</a:t>
            </a:r>
          </a:p>
          <a:p>
            <a:endParaRPr lang="en-US" sz="2400" dirty="0"/>
          </a:p>
        </p:txBody>
      </p:sp>
      <p:sp>
        <p:nvSpPr>
          <p:cNvPr id="4" name="Slide Number Placeholder 3"/>
          <p:cNvSpPr>
            <a:spLocks noGrp="1"/>
          </p:cNvSpPr>
          <p:nvPr>
            <p:ph type="sldNum" sz="quarter" idx="12"/>
          </p:nvPr>
        </p:nvSpPr>
        <p:spPr/>
        <p:txBody>
          <a:bodyPr/>
          <a:lstStyle/>
          <a:p>
            <a:fld id="{E720D8AB-A97F-4E6B-A107-A5B32B7BB1E8}" type="slidenum">
              <a:rPr lang="en-US" smtClean="0"/>
              <a:pPr/>
              <a:t>26</a:t>
            </a:fld>
            <a:endParaRPr lang="en-US"/>
          </a:p>
        </p:txBody>
      </p:sp>
      <p:pic>
        <p:nvPicPr>
          <p:cNvPr id="5" name="Picture 3" descr="C:\Users\dwheeler\AppData\Local\Temp\1\Warning-2400px.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848600" y="152400"/>
            <a:ext cx="541261" cy="5020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14151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HTTPS</a:t>
            </a:r>
          </a:p>
        </p:txBody>
      </p:sp>
      <p:sp>
        <p:nvSpPr>
          <p:cNvPr id="3" name="Content Placeholder 2"/>
          <p:cNvSpPr>
            <a:spLocks noGrp="1"/>
          </p:cNvSpPr>
          <p:nvPr>
            <p:ph idx="1"/>
          </p:nvPr>
        </p:nvSpPr>
        <p:spPr/>
        <p:txBody>
          <a:bodyPr>
            <a:noAutofit/>
          </a:bodyPr>
          <a:lstStyle/>
          <a:p>
            <a:r>
              <a:rPr lang="en-US" sz="2400" dirty="0"/>
              <a:t>#3 “The project sites (website, repository, and download URLs) MUST support HTTPS using TLS.” [</a:t>
            </a:r>
            <a:r>
              <a:rPr lang="en-US" sz="2400" dirty="0" err="1"/>
              <a:t>sites_https</a:t>
            </a:r>
            <a:r>
              <a:rPr lang="en-US" sz="2400" dirty="0"/>
              <a:t>]</a:t>
            </a:r>
          </a:p>
          <a:p>
            <a:r>
              <a:rPr lang="en-US" sz="2400" dirty="0"/>
              <a:t>Details:</a:t>
            </a:r>
          </a:p>
          <a:p>
            <a:pPr lvl="1"/>
            <a:r>
              <a:rPr lang="en-US" sz="2000" dirty="0"/>
              <a:t>You can get free certificates from Let's Encrypt.</a:t>
            </a:r>
          </a:p>
          <a:p>
            <a:pPr lvl="1"/>
            <a:r>
              <a:rPr lang="en-US" sz="2000" dirty="0"/>
              <a:t>Projects MAY implement this criterion using (for example) GitHub pages, GitLab pages, or SourceForge project pages.</a:t>
            </a:r>
          </a:p>
          <a:p>
            <a:pPr lvl="1"/>
            <a:r>
              <a:rPr lang="en-US" sz="2000" dirty="0"/>
              <a:t>If you are using GitHub pages with custom domains, you MAY use a content delivery network (CDN) as a proxy to support HTTPS.</a:t>
            </a:r>
          </a:p>
          <a:p>
            <a:r>
              <a:rPr lang="en-US" sz="2400" dirty="0"/>
              <a:t>We’ve been encouraging hosting systems to support HTTPS</a:t>
            </a:r>
          </a:p>
        </p:txBody>
      </p:sp>
      <p:sp>
        <p:nvSpPr>
          <p:cNvPr id="4" name="Slide Number Placeholder 3"/>
          <p:cNvSpPr>
            <a:spLocks noGrp="1"/>
          </p:cNvSpPr>
          <p:nvPr>
            <p:ph type="sldNum" sz="quarter" idx="12"/>
          </p:nvPr>
        </p:nvSpPr>
        <p:spPr/>
        <p:txBody>
          <a:bodyPr/>
          <a:lstStyle/>
          <a:p>
            <a:fld id="{E720D8AB-A97F-4E6B-A107-A5B32B7BB1E8}" type="slidenum">
              <a:rPr lang="en-US" smtClean="0"/>
              <a:pPr/>
              <a:t>27</a:t>
            </a:fld>
            <a:endParaRPr lang="en-US"/>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4800" y="152400"/>
            <a:ext cx="488929" cy="488929"/>
          </a:xfrm>
          <a:prstGeom prst="rect">
            <a:avLst/>
          </a:prstGeom>
        </p:spPr>
      </p:pic>
    </p:spTree>
    <p:extLst>
      <p:ext uri="{BB962C8B-B14F-4D97-AF65-F5344CB8AC3E}">
        <p14:creationId xmlns:p14="http://schemas.microsoft.com/office/powerpoint/2010/main" val="30692686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Analysis</a:t>
            </a:r>
          </a:p>
        </p:txBody>
      </p:sp>
      <p:sp>
        <p:nvSpPr>
          <p:cNvPr id="3" name="Content Placeholder 2"/>
          <p:cNvSpPr>
            <a:spLocks noGrp="1"/>
          </p:cNvSpPr>
          <p:nvPr>
            <p:ph idx="1"/>
          </p:nvPr>
        </p:nvSpPr>
        <p:spPr/>
        <p:txBody>
          <a:bodyPr>
            <a:normAutofit/>
          </a:bodyPr>
          <a:lstStyle/>
          <a:p>
            <a:r>
              <a:rPr lang="en-US" sz="2400" dirty="0"/>
              <a:t>#5 “At least one static code analysis tool MUST be applied to any proposed major production release of the software before its release, if there is at least one FLOSS tool that implements this criterion in the selected language.” [</a:t>
            </a:r>
            <a:r>
              <a:rPr lang="en-US" sz="2400" dirty="0" err="1"/>
              <a:t>static_analysis</a:t>
            </a:r>
            <a:r>
              <a:rPr lang="en-US" sz="2400" dirty="0"/>
              <a:t>]</a:t>
            </a:r>
          </a:p>
          <a:p>
            <a:pPr lvl="1"/>
            <a:r>
              <a:rPr lang="en-US" sz="2000" dirty="0"/>
              <a:t>A static code analysis tool examines the software code (as source code, intermediate code, or executable) without executing it with specific inputs.</a:t>
            </a:r>
          </a:p>
          <a:p>
            <a:r>
              <a:rPr lang="en-US" sz="2400" dirty="0"/>
              <a:t>#6 “All medium and high severity exploitable vulnerabilities discovered with dynamic code analysis MUST be fixed in a timely way after they are confirmed.” [</a:t>
            </a:r>
            <a:r>
              <a:rPr lang="en-US" sz="2400" dirty="0" err="1"/>
              <a:t>dynamic_analysis_fixed</a:t>
            </a:r>
            <a:r>
              <a:rPr lang="en-US" sz="2400" dirty="0"/>
              <a:t>]</a:t>
            </a:r>
          </a:p>
          <a:p>
            <a:pPr lvl="1"/>
            <a:r>
              <a:rPr lang="en-US" sz="2000" dirty="0"/>
              <a:t>Early versions didn’t allow “N/A”; this has been fixed.</a:t>
            </a:r>
          </a:p>
        </p:txBody>
      </p:sp>
      <p:sp>
        <p:nvSpPr>
          <p:cNvPr id="4" name="Slide Number Placeholder 3"/>
          <p:cNvSpPr>
            <a:spLocks noGrp="1"/>
          </p:cNvSpPr>
          <p:nvPr>
            <p:ph type="sldNum" sz="quarter" idx="12"/>
          </p:nvPr>
        </p:nvSpPr>
        <p:spPr/>
        <p:txBody>
          <a:bodyPr/>
          <a:lstStyle/>
          <a:p>
            <a:fld id="{E720D8AB-A97F-4E6B-A107-A5B32B7BB1E8}" type="slidenum">
              <a:rPr lang="en-US" smtClean="0"/>
              <a:pPr/>
              <a:t>28</a:t>
            </a:fld>
            <a:endParaRPr lang="en-US"/>
          </a:p>
        </p:txBody>
      </p:sp>
      <p:pic>
        <p:nvPicPr>
          <p:cNvPr id="5" name="Picture 4" descr="C:\Users\dwheeler\AppData\Local\Temp\1\iconset-beaker-2400px.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01000" y="228600"/>
            <a:ext cx="379100" cy="4224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5091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OSS project practices matter!</a:t>
            </a:r>
          </a:p>
        </p:txBody>
      </p:sp>
      <p:sp>
        <p:nvSpPr>
          <p:cNvPr id="3" name="Content Placeholder 2"/>
          <p:cNvSpPr>
            <a:spLocks noGrp="1"/>
          </p:cNvSpPr>
          <p:nvPr>
            <p:ph idx="1"/>
          </p:nvPr>
        </p:nvSpPr>
        <p:spPr/>
        <p:txBody>
          <a:bodyPr>
            <a:normAutofit/>
          </a:bodyPr>
          <a:lstStyle/>
          <a:p>
            <a:r>
              <a:rPr lang="en-US" sz="2800" dirty="0"/>
              <a:t>It is </a:t>
            </a:r>
            <a:r>
              <a:rPr lang="en-US" sz="2800" i="1" dirty="0"/>
              <a:t>not</a:t>
            </a:r>
            <a:r>
              <a:rPr lang="en-US" sz="2800" dirty="0"/>
              <a:t> true that “all OSS is insecure” … or that “all OSS is secure”</a:t>
            </a:r>
          </a:p>
          <a:p>
            <a:r>
              <a:rPr lang="en-US" sz="2800" dirty="0"/>
              <a:t>It is not true that “all OSS is poor quality” … or that “all OSS has excellent quality”</a:t>
            </a:r>
          </a:p>
          <a:p>
            <a:r>
              <a:rPr lang="en-US" sz="2800" dirty="0"/>
              <a:t>OSS tends to be more secure &amp; higher quality if the project follows good practices</a:t>
            </a:r>
          </a:p>
          <a:p>
            <a:pPr lvl="1"/>
            <a:r>
              <a:rPr lang="en-US" sz="2400" dirty="0"/>
              <a:t>Good people necessary, but insufficient</a:t>
            </a:r>
          </a:p>
          <a:p>
            <a:pPr lvl="1"/>
            <a:r>
              <a:rPr lang="en-US" sz="2400" dirty="0"/>
              <a:t>Both creators &amp; users of OSS want good results</a:t>
            </a:r>
          </a:p>
          <a:p>
            <a:pPr lvl="1"/>
            <a:r>
              <a:rPr lang="en-US" sz="2400" dirty="0"/>
              <a:t>What are those good practices?</a:t>
            </a:r>
          </a:p>
          <a:p>
            <a:pPr lvl="1"/>
            <a:r>
              <a:rPr lang="en-US" sz="2400" dirty="0"/>
              <a:t>How can we encourage projects to follow them?</a:t>
            </a:r>
          </a:p>
          <a:p>
            <a:pPr lvl="1"/>
            <a:r>
              <a:rPr lang="en-US" sz="2400" dirty="0"/>
              <a:t>How can anyone know if they’re being followed?</a:t>
            </a:r>
            <a:endParaRPr lang="en-US" dirty="0"/>
          </a:p>
        </p:txBody>
      </p:sp>
      <p:sp>
        <p:nvSpPr>
          <p:cNvPr id="4" name="Slide Number Placeholder 3"/>
          <p:cNvSpPr>
            <a:spLocks noGrp="1"/>
          </p:cNvSpPr>
          <p:nvPr>
            <p:ph type="sldNum" sz="quarter" idx="12"/>
          </p:nvPr>
        </p:nvSpPr>
        <p:spPr/>
        <p:txBody>
          <a:bodyPr/>
          <a:lstStyle/>
          <a:p>
            <a:fld id="{E720D8AB-A97F-4E6B-A107-A5B32B7BB1E8}" type="slidenum">
              <a:rPr lang="en-US" smtClean="0"/>
              <a:pPr/>
              <a:t>2</a:t>
            </a:fld>
            <a:endParaRPr lang="en-US"/>
          </a:p>
        </p:txBody>
      </p:sp>
    </p:spTree>
    <p:extLst>
      <p:ext uri="{BB962C8B-B14F-4D97-AF65-F5344CB8AC3E}">
        <p14:creationId xmlns:p14="http://schemas.microsoft.com/office/powerpoint/2010/main" val="2423096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Know secure development</a:t>
            </a:r>
          </a:p>
        </p:txBody>
      </p:sp>
      <p:sp>
        <p:nvSpPr>
          <p:cNvPr id="3" name="Content Placeholder 2"/>
          <p:cNvSpPr>
            <a:spLocks noGrp="1"/>
          </p:cNvSpPr>
          <p:nvPr>
            <p:ph idx="1"/>
          </p:nvPr>
        </p:nvSpPr>
        <p:spPr/>
        <p:txBody>
          <a:bodyPr>
            <a:noAutofit/>
          </a:bodyPr>
          <a:lstStyle/>
          <a:p>
            <a:r>
              <a:rPr lang="en-US" sz="2400" dirty="0"/>
              <a:t>Criteria</a:t>
            </a:r>
          </a:p>
          <a:p>
            <a:pPr lvl="1"/>
            <a:r>
              <a:rPr lang="en-US" sz="2000" dirty="0"/>
              <a:t>#8 “The project MUST have at least one primary developer who knows how to design secure software.” [</a:t>
            </a:r>
            <a:r>
              <a:rPr lang="en-US" sz="2000" dirty="0" err="1"/>
              <a:t>know_secure_design</a:t>
            </a:r>
            <a:r>
              <a:rPr lang="en-US" sz="2000" dirty="0"/>
              <a:t>]</a:t>
            </a:r>
          </a:p>
          <a:p>
            <a:pPr lvl="1"/>
            <a:r>
              <a:rPr lang="en-US" sz="2000" dirty="0"/>
              <a:t>#9 “At least one of the primary developers MUST know of common kinds of errors that lead to vulnerabilities in this kind of software, as well as at least one method to counter or mitigate each of them.” [</a:t>
            </a:r>
            <a:r>
              <a:rPr lang="en-US" sz="2000" dirty="0" err="1"/>
              <a:t>know_common_errors</a:t>
            </a:r>
            <a:r>
              <a:rPr lang="en-US" sz="2000" dirty="0"/>
              <a:t>]</a:t>
            </a:r>
          </a:p>
          <a:p>
            <a:r>
              <a:rPr lang="en-US" sz="2400" dirty="0"/>
              <a:t>Specific list of requirements given – doesn’t require “know everything”</a:t>
            </a:r>
          </a:p>
          <a:p>
            <a:r>
              <a:rPr lang="en-US" sz="2400" dirty="0"/>
              <a:t>Perhaps need short “intro” course material?</a:t>
            </a:r>
          </a:p>
          <a:p>
            <a:endParaRPr lang="en-US" sz="2400" dirty="0"/>
          </a:p>
        </p:txBody>
      </p:sp>
      <p:sp>
        <p:nvSpPr>
          <p:cNvPr id="4" name="Slide Number Placeholder 3"/>
          <p:cNvSpPr>
            <a:spLocks noGrp="1"/>
          </p:cNvSpPr>
          <p:nvPr>
            <p:ph type="sldNum" sz="quarter" idx="12"/>
          </p:nvPr>
        </p:nvSpPr>
        <p:spPr/>
        <p:txBody>
          <a:bodyPr/>
          <a:lstStyle/>
          <a:p>
            <a:fld id="{E720D8AB-A97F-4E6B-A107-A5B32B7BB1E8}" type="slidenum">
              <a:rPr lang="en-US" smtClean="0"/>
              <a:pPr/>
              <a:t>29</a:t>
            </a:fld>
            <a:endParaRPr lang="en-US"/>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96200" y="152400"/>
            <a:ext cx="718130" cy="542787"/>
          </a:xfrm>
          <a:prstGeom prst="rect">
            <a:avLst/>
          </a:prstGeom>
        </p:spPr>
      </p:pic>
    </p:spTree>
    <p:extLst>
      <p:ext uri="{BB962C8B-B14F-4D97-AF65-F5344CB8AC3E}">
        <p14:creationId xmlns:p14="http://schemas.microsoft.com/office/powerpoint/2010/main" val="366777786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Documentation</a:t>
            </a:r>
          </a:p>
        </p:txBody>
      </p:sp>
      <p:sp>
        <p:nvSpPr>
          <p:cNvPr id="3" name="Content Placeholder 2"/>
          <p:cNvSpPr>
            <a:spLocks noGrp="1"/>
          </p:cNvSpPr>
          <p:nvPr>
            <p:ph idx="1"/>
          </p:nvPr>
        </p:nvSpPr>
        <p:spPr/>
        <p:txBody>
          <a:bodyPr>
            <a:normAutofit/>
          </a:bodyPr>
          <a:lstStyle/>
          <a:p>
            <a:r>
              <a:rPr lang="en-US" sz="2000" dirty="0"/>
              <a:t>#10 “The project MUST include reference documentation that describes its external interface (both input and output).” [</a:t>
            </a:r>
            <a:r>
              <a:rPr lang="en-US" sz="2000" dirty="0" err="1"/>
              <a:t>documentation_interface</a:t>
            </a:r>
            <a:r>
              <a:rPr lang="en-US" sz="2000" dirty="0"/>
              <a:t>]</a:t>
            </a:r>
          </a:p>
          <a:p>
            <a:r>
              <a:rPr lang="en-US" sz="2000" dirty="0"/>
              <a:t>Some OSS projects have good documentation – but some do not</a:t>
            </a:r>
          </a:p>
        </p:txBody>
      </p:sp>
      <p:sp>
        <p:nvSpPr>
          <p:cNvPr id="4" name="Slide Number Placeholder 3"/>
          <p:cNvSpPr>
            <a:spLocks noGrp="1"/>
          </p:cNvSpPr>
          <p:nvPr>
            <p:ph type="sldNum" sz="quarter" idx="12"/>
          </p:nvPr>
        </p:nvSpPr>
        <p:spPr/>
        <p:txBody>
          <a:bodyPr/>
          <a:lstStyle/>
          <a:p>
            <a:fld id="{E720D8AB-A97F-4E6B-A107-A5B32B7BB1E8}" type="slidenum">
              <a:rPr lang="en-US" smtClean="0"/>
              <a:pPr/>
              <a:t>30</a:t>
            </a:fld>
            <a:endParaRPr lang="en-US"/>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570694" y="152400"/>
            <a:ext cx="1039906" cy="735300"/>
          </a:xfrm>
          <a:prstGeom prst="rect">
            <a:avLst/>
          </a:prstGeom>
        </p:spPr>
      </p:pic>
    </p:spTree>
    <p:extLst>
      <p:ext uri="{BB962C8B-B14F-4D97-AF65-F5344CB8AC3E}">
        <p14:creationId xmlns:p14="http://schemas.microsoft.com/office/powerpoint/2010/main" val="306985968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Application security: Using an assurance case</a:t>
            </a:r>
          </a:p>
        </p:txBody>
      </p:sp>
      <p:sp>
        <p:nvSpPr>
          <p:cNvPr id="3" name="Content Placeholder 2"/>
          <p:cNvSpPr>
            <a:spLocks noGrp="1"/>
          </p:cNvSpPr>
          <p:nvPr>
            <p:ph idx="1"/>
          </p:nvPr>
        </p:nvSpPr>
        <p:spPr>
          <a:xfrm>
            <a:off x="328613" y="1143000"/>
            <a:ext cx="8208962" cy="5486400"/>
          </a:xfrm>
        </p:spPr>
        <p:txBody>
          <a:bodyPr>
            <a:normAutofit fontScale="77500" lnSpcReduction="20000"/>
          </a:bodyPr>
          <a:lstStyle/>
          <a:p>
            <a:r>
              <a:rPr lang="en-US" dirty="0"/>
              <a:t>We want applications to be generally secure</a:t>
            </a:r>
          </a:p>
          <a:p>
            <a:r>
              <a:rPr lang="en-US" dirty="0"/>
              <a:t>However, security:</a:t>
            </a:r>
          </a:p>
          <a:p>
            <a:pPr lvl="1"/>
            <a:r>
              <a:rPr lang="en-US" dirty="0"/>
              <a:t>Can’t be directly measured (“how many kilograms”)</a:t>
            </a:r>
          </a:p>
          <a:p>
            <a:pPr lvl="1"/>
            <a:r>
              <a:rPr lang="en-US" dirty="0"/>
              <a:t>Is an emergent property (totality of components)</a:t>
            </a:r>
          </a:p>
          <a:p>
            <a:pPr lvl="1"/>
            <a:r>
              <a:rPr lang="en-US" dirty="0"/>
              <a:t>Is often a negative property (“never does X”)</a:t>
            </a:r>
          </a:p>
          <a:p>
            <a:r>
              <a:rPr lang="en-US" dirty="0"/>
              <a:t>How can you know “we’ve done enough”?</a:t>
            </a:r>
          </a:p>
          <a:p>
            <a:pPr lvl="1"/>
            <a:r>
              <a:rPr lang="en-US" dirty="0"/>
              <a:t>“Did long list of things” doesn’t provide confidence</a:t>
            </a:r>
          </a:p>
          <a:p>
            <a:pPr lvl="2"/>
            <a:r>
              <a:rPr lang="en-US" dirty="0"/>
              <a:t>How do you know those were the </a:t>
            </a:r>
            <a:r>
              <a:rPr lang="en-US" b="1" i="1" dirty="0"/>
              <a:t>right</a:t>
            </a:r>
            <a:r>
              <a:rPr lang="en-US" dirty="0"/>
              <a:t> things?</a:t>
            </a:r>
          </a:p>
          <a:p>
            <a:pPr lvl="1"/>
            <a:r>
              <a:rPr lang="en-US" dirty="0"/>
              <a:t>Must be able to justify &amp; refine later</a:t>
            </a:r>
          </a:p>
          <a:p>
            <a:pPr lvl="1"/>
            <a:r>
              <a:rPr lang="en-US" dirty="0"/>
              <a:t>Must avoid breaking the bank</a:t>
            </a:r>
          </a:p>
          <a:p>
            <a:r>
              <a:rPr lang="en-US" dirty="0"/>
              <a:t>Useful approach: an “assurance case”</a:t>
            </a:r>
          </a:p>
          <a:p>
            <a:pPr lvl="1"/>
            <a:r>
              <a:rPr lang="en-US" dirty="0"/>
              <a:t>Starts with the overall goal</a:t>
            </a:r>
          </a:p>
          <a:p>
            <a:pPr lvl="1"/>
            <a:r>
              <a:rPr lang="en-US" dirty="0"/>
              <a:t>Repeatedly break the goal into smaller parts</a:t>
            </a:r>
          </a:p>
          <a:p>
            <a:pPr lvl="1"/>
            <a:r>
              <a:rPr lang="en-US" dirty="0"/>
              <a:t>Not complicated – keeps track of what needs to be done</a:t>
            </a:r>
          </a:p>
          <a:p>
            <a:pPr lvl="1"/>
            <a:r>
              <a:rPr lang="en-US" dirty="0"/>
              <a:t>Pattern we’ve used may be useful to you too!</a:t>
            </a:r>
          </a:p>
        </p:txBody>
      </p:sp>
      <p:sp>
        <p:nvSpPr>
          <p:cNvPr id="4" name="Slide Number Placeholder 3"/>
          <p:cNvSpPr>
            <a:spLocks noGrp="1"/>
          </p:cNvSpPr>
          <p:nvPr>
            <p:ph type="sldNum" sz="quarter" idx="12"/>
          </p:nvPr>
        </p:nvSpPr>
        <p:spPr/>
        <p:txBody>
          <a:bodyPr/>
          <a:lstStyle/>
          <a:p>
            <a:fld id="{E720D8AB-A97F-4E6B-A107-A5B32B7BB1E8}" type="slidenum">
              <a:rPr lang="en-US" smtClean="0"/>
              <a:pPr/>
              <a:t>31</a:t>
            </a:fld>
            <a:endParaRPr lang="en-US" dirty="0"/>
          </a:p>
        </p:txBody>
      </p:sp>
    </p:spTree>
    <p:extLst>
      <p:ext uri="{BB962C8B-B14F-4D97-AF65-F5344CB8AC3E}">
        <p14:creationId xmlns:p14="http://schemas.microsoft.com/office/powerpoint/2010/main" val="156308696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Assurance case: Top level (figure 1)</a:t>
            </a:r>
          </a:p>
        </p:txBody>
      </p:sp>
      <p:sp>
        <p:nvSpPr>
          <p:cNvPr id="4" name="Slide Number Placeholder 3"/>
          <p:cNvSpPr>
            <a:spLocks noGrp="1"/>
          </p:cNvSpPr>
          <p:nvPr>
            <p:ph type="sldNum" sz="quarter" idx="12"/>
          </p:nvPr>
        </p:nvSpPr>
        <p:spPr/>
        <p:txBody>
          <a:bodyPr/>
          <a:lstStyle/>
          <a:p>
            <a:fld id="{E720D8AB-A97F-4E6B-A107-A5B32B7BB1E8}" type="slidenum">
              <a:rPr lang="en-US" smtClean="0"/>
              <a:pPr/>
              <a:t>32</a:t>
            </a:fld>
            <a:endParaRPr lang="en-US"/>
          </a:p>
        </p:txBody>
      </p:sp>
      <p:pic>
        <p:nvPicPr>
          <p:cNvPr id="11" name="Picture 10"/>
          <p:cNvPicPr/>
          <p:nvPr/>
        </p:nvPicPr>
        <p:blipFill>
          <a:blip r:embed="rId2">
            <a:extLst>
              <a:ext uri="{28A0092B-C50C-407E-A947-70E740481C1C}">
                <a14:useLocalDpi xmlns:a14="http://schemas.microsoft.com/office/drawing/2010/main" val="0"/>
              </a:ext>
            </a:extLst>
          </a:blip>
          <a:srcRect/>
          <a:stretch>
            <a:fillRect/>
          </a:stretch>
        </p:blipFill>
        <p:spPr bwMode="auto">
          <a:xfrm>
            <a:off x="685800" y="1066800"/>
            <a:ext cx="7467600" cy="5105400"/>
          </a:xfrm>
          <a:prstGeom prst="rect">
            <a:avLst/>
          </a:prstGeom>
          <a:noFill/>
          <a:ln>
            <a:noFill/>
          </a:ln>
        </p:spPr>
      </p:pic>
      <p:sp>
        <p:nvSpPr>
          <p:cNvPr id="12" name="Cloud 11"/>
          <p:cNvSpPr/>
          <p:nvPr/>
        </p:nvSpPr>
        <p:spPr bwMode="auto">
          <a:xfrm>
            <a:off x="808455" y="3858126"/>
            <a:ext cx="5029200" cy="2514600"/>
          </a:xfrm>
          <a:prstGeom prst="cloud">
            <a:avLst/>
          </a:prstGeom>
          <a:solidFill>
            <a:srgbClr val="00B0F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Times New Roman" pitchFamily="18" charset="0"/>
              </a:rPr>
              <a:t>Fill in the more specific requirements,</a:t>
            </a:r>
            <a:r>
              <a:rPr kumimoji="0" lang="en-US" sz="2000" b="0" i="0" u="none" strike="noStrike" cap="none" normalizeH="0" dirty="0">
                <a:ln>
                  <a:noFill/>
                </a:ln>
                <a:solidFill>
                  <a:schemeClr val="tx1"/>
                </a:solidFill>
                <a:effectLst/>
                <a:latin typeface="Times New Roman" pitchFamily="18" charset="0"/>
              </a:rPr>
              <a:t> then the arguments of why they are met (design, implementation, verification,…) – but</a:t>
            </a:r>
          </a:p>
          <a:p>
            <a:pPr marL="0" marR="0" indent="0" algn="ctr" defTabSz="914400" rtl="0" eaLnBrk="1" fontAlgn="base" latinLnBrk="0" hangingPunct="1">
              <a:lnSpc>
                <a:spcPct val="100000"/>
              </a:lnSpc>
              <a:spcBef>
                <a:spcPct val="0"/>
              </a:spcBef>
              <a:spcAft>
                <a:spcPct val="0"/>
              </a:spcAft>
              <a:buClrTx/>
              <a:buSzTx/>
              <a:buFontTx/>
              <a:buNone/>
              <a:tabLst/>
            </a:pPr>
            <a:r>
              <a:rPr lang="en-US" sz="2000" baseline="0" dirty="0"/>
              <a:t>avoid</a:t>
            </a:r>
            <a:r>
              <a:rPr lang="en-US" sz="2000" dirty="0"/>
              <a:t> repetition</a:t>
            </a:r>
            <a:endParaRPr kumimoji="0" lang="en-US" sz="2000" b="0" i="0" u="none" strike="noStrike" cap="none" normalizeH="0" baseline="0" dirty="0">
              <a:ln>
                <a:noFill/>
              </a:ln>
              <a:solidFill>
                <a:schemeClr val="tx1"/>
              </a:solidFill>
              <a:effectLst/>
              <a:latin typeface="Times New Roman" pitchFamily="18" charset="0"/>
            </a:endParaRPr>
          </a:p>
        </p:txBody>
      </p:sp>
    </p:spTree>
    <p:extLst>
      <p:ext uri="{BB962C8B-B14F-4D97-AF65-F5344CB8AC3E}">
        <p14:creationId xmlns:p14="http://schemas.microsoft.com/office/powerpoint/2010/main" val="273062967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Assurance case: Next level (partial figure 2)</a:t>
            </a:r>
          </a:p>
        </p:txBody>
      </p:sp>
      <p:sp>
        <p:nvSpPr>
          <p:cNvPr id="4" name="Slide Number Placeholder 3"/>
          <p:cNvSpPr>
            <a:spLocks noGrp="1"/>
          </p:cNvSpPr>
          <p:nvPr>
            <p:ph type="sldNum" sz="quarter" idx="12"/>
          </p:nvPr>
        </p:nvSpPr>
        <p:spPr/>
        <p:txBody>
          <a:bodyPr/>
          <a:lstStyle/>
          <a:p>
            <a:fld id="{5E6793C2-21BA-4E35-9E33-E37DA8BD520D}" type="slidenum">
              <a:rPr lang="en-US" smtClean="0"/>
              <a:pPr/>
              <a:t>33</a:t>
            </a:fld>
            <a:endParaRPr lang="en-US"/>
          </a:p>
        </p:txBody>
      </p:sp>
      <p:sp>
        <p:nvSpPr>
          <p:cNvPr id="5" name="TextBox 4"/>
          <p:cNvSpPr txBox="1"/>
          <p:nvPr/>
        </p:nvSpPr>
        <p:spPr>
          <a:xfrm>
            <a:off x="4362018" y="5466584"/>
            <a:ext cx="877163" cy="923330"/>
          </a:xfrm>
          <a:prstGeom prst="rect">
            <a:avLst/>
          </a:prstGeom>
          <a:noFill/>
        </p:spPr>
        <p:txBody>
          <a:bodyPr wrap="none" rtlCol="0">
            <a:spAutoFit/>
          </a:bodyPr>
          <a:lstStyle/>
          <a:p>
            <a:r>
              <a:rPr lang="en-US" sz="5400" b="1" dirty="0"/>
              <a:t>…</a:t>
            </a:r>
          </a:p>
        </p:txBody>
      </p:sp>
      <p:pic>
        <p:nvPicPr>
          <p:cNvPr id="6" name="Picture 5"/>
          <p:cNvPicPr>
            <a:picLocks noChangeAspect="1"/>
          </p:cNvPicPr>
          <p:nvPr/>
        </p:nvPicPr>
        <p:blipFill>
          <a:blip r:embed="rId2"/>
          <a:stretch>
            <a:fillRect/>
          </a:stretch>
        </p:blipFill>
        <p:spPr>
          <a:xfrm>
            <a:off x="253793" y="1524000"/>
            <a:ext cx="8463685" cy="3733799"/>
          </a:xfrm>
          <a:prstGeom prst="rect">
            <a:avLst/>
          </a:prstGeom>
        </p:spPr>
      </p:pic>
      <p:sp>
        <p:nvSpPr>
          <p:cNvPr id="7" name="TextBox 6"/>
          <p:cNvSpPr txBox="1"/>
          <p:nvPr/>
        </p:nvSpPr>
        <p:spPr>
          <a:xfrm>
            <a:off x="7239000" y="5345667"/>
            <a:ext cx="1478478" cy="954107"/>
          </a:xfrm>
          <a:prstGeom prst="rect">
            <a:avLst/>
          </a:prstGeom>
          <a:noFill/>
        </p:spPr>
        <p:txBody>
          <a:bodyPr wrap="square" rtlCol="0">
            <a:spAutoFit/>
          </a:bodyPr>
          <a:lstStyle/>
          <a:p>
            <a:r>
              <a:rPr lang="en-US" sz="1400" dirty="0"/>
              <a:t>Not a waterfall-</a:t>
            </a:r>
          </a:p>
          <a:p>
            <a:r>
              <a:rPr lang="en-US" sz="1400" dirty="0"/>
              <a:t>These are processes, not phases</a:t>
            </a:r>
          </a:p>
        </p:txBody>
      </p:sp>
    </p:spTree>
    <p:extLst>
      <p:ext uri="{BB962C8B-B14F-4D97-AF65-F5344CB8AC3E}">
        <p14:creationId xmlns:p14="http://schemas.microsoft.com/office/powerpoint/2010/main" val="40390402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Life cycle technical processes (figure 2)</a:t>
            </a:r>
          </a:p>
        </p:txBody>
      </p:sp>
      <p:sp>
        <p:nvSpPr>
          <p:cNvPr id="4" name="Slide Number Placeholder 3"/>
          <p:cNvSpPr>
            <a:spLocks noGrp="1"/>
          </p:cNvSpPr>
          <p:nvPr>
            <p:ph type="sldNum" sz="quarter" idx="12"/>
          </p:nvPr>
        </p:nvSpPr>
        <p:spPr/>
        <p:txBody>
          <a:bodyPr/>
          <a:lstStyle/>
          <a:p>
            <a:fld id="{5E6793C2-21BA-4E35-9E33-E37DA8BD520D}" type="slidenum">
              <a:rPr lang="en-US" smtClean="0"/>
              <a:pPr/>
              <a:t>34</a:t>
            </a:fld>
            <a:endParaRPr lang="en-US"/>
          </a:p>
        </p:txBody>
      </p:sp>
      <p:sp>
        <p:nvSpPr>
          <p:cNvPr id="5" name="Cloud 4"/>
          <p:cNvSpPr/>
          <p:nvPr/>
        </p:nvSpPr>
        <p:spPr bwMode="auto">
          <a:xfrm>
            <a:off x="6400800" y="5791200"/>
            <a:ext cx="2057400" cy="990601"/>
          </a:xfrm>
          <a:prstGeom prst="cloud">
            <a:avLst/>
          </a:prstGeom>
          <a:solidFill>
            <a:srgbClr val="00B0F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rPr>
              <a:t>Verification:</a:t>
            </a:r>
            <a:r>
              <a:rPr kumimoji="0" lang="en-US" sz="1800" b="0" i="0" u="none" strike="noStrike" cap="none" normalizeH="0" dirty="0">
                <a:ln>
                  <a:noFill/>
                </a:ln>
                <a:solidFill>
                  <a:schemeClr val="tx1"/>
                </a:solidFill>
                <a:effectLst/>
              </a:rPr>
              <a:t> many tools</a:t>
            </a:r>
            <a:endParaRPr kumimoji="0" lang="en-US" sz="1800" b="0" i="0" u="none" strike="noStrike" cap="none" normalizeH="0" baseline="0" dirty="0">
              <a:ln>
                <a:noFill/>
              </a:ln>
              <a:solidFill>
                <a:schemeClr val="tx1"/>
              </a:solidFill>
              <a:effectLst/>
            </a:endParaRPr>
          </a:p>
        </p:txBody>
      </p:sp>
      <p:sp>
        <p:nvSpPr>
          <p:cNvPr id="6" name="Cloud 5"/>
          <p:cNvSpPr/>
          <p:nvPr/>
        </p:nvSpPr>
        <p:spPr bwMode="auto">
          <a:xfrm>
            <a:off x="19878" y="3366052"/>
            <a:ext cx="1437861" cy="2819400"/>
          </a:xfrm>
          <a:prstGeom prst="cloud">
            <a:avLst/>
          </a:prstGeom>
          <a:solidFill>
            <a:srgbClr val="00B0F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rPr>
              <a:t>Design: Es</a:t>
            </a:r>
            <a:r>
              <a:rPr lang="en-US" sz="1600" dirty="0"/>
              <a:t>p. attack model + </a:t>
            </a:r>
            <a:r>
              <a:rPr kumimoji="0" lang="en-US" sz="1600" b="0" i="0" u="none" strike="noStrike" cap="none" normalizeH="0" baseline="0" dirty="0" err="1">
                <a:ln>
                  <a:noFill/>
                </a:ln>
                <a:solidFill>
                  <a:schemeClr val="tx1"/>
                </a:solidFill>
                <a:effectLst/>
              </a:rPr>
              <a:t>Saltzer</a:t>
            </a:r>
            <a:r>
              <a:rPr kumimoji="0" lang="en-US" sz="1600" b="0" i="0" u="none" strike="noStrike" cap="none" normalizeH="0" dirty="0">
                <a:ln>
                  <a:noFill/>
                </a:ln>
                <a:solidFill>
                  <a:schemeClr val="tx1"/>
                </a:solidFill>
                <a:effectLst/>
              </a:rPr>
              <a:t> &amp; </a:t>
            </a:r>
            <a:r>
              <a:rPr kumimoji="0" lang="en-US" sz="1600" b="0" i="0" u="none" strike="noStrike" cap="none" normalizeH="0" dirty="0" err="1">
                <a:ln>
                  <a:noFill/>
                </a:ln>
                <a:solidFill>
                  <a:schemeClr val="tx1"/>
                </a:solidFill>
                <a:effectLst/>
              </a:rPr>
              <a:t>Schr-oeder</a:t>
            </a:r>
            <a:r>
              <a:rPr kumimoji="0" lang="en-US" sz="1600" b="0" i="0" u="none" strike="noStrike" cap="none" normalizeH="0" dirty="0">
                <a:ln>
                  <a:noFill/>
                </a:ln>
                <a:solidFill>
                  <a:schemeClr val="tx1"/>
                </a:solidFill>
                <a:effectLst/>
              </a:rPr>
              <a:t> principles</a:t>
            </a:r>
            <a:endParaRPr kumimoji="0" lang="en-US" sz="1600" b="0" i="0" u="none" strike="noStrike" cap="none" normalizeH="0" baseline="0" dirty="0">
              <a:ln>
                <a:noFill/>
              </a:ln>
              <a:solidFill>
                <a:schemeClr val="tx1"/>
              </a:solidFill>
              <a:effectLst/>
            </a:endParaRPr>
          </a:p>
        </p:txBody>
      </p:sp>
      <p:pic>
        <p:nvPicPr>
          <p:cNvPr id="7" name="Picture 6"/>
          <p:cNvPicPr>
            <a:picLocks noChangeAspect="1"/>
          </p:cNvPicPr>
          <p:nvPr/>
        </p:nvPicPr>
        <p:blipFill>
          <a:blip r:embed="rId2"/>
          <a:stretch>
            <a:fillRect/>
          </a:stretch>
        </p:blipFill>
        <p:spPr>
          <a:xfrm>
            <a:off x="886239" y="609600"/>
            <a:ext cx="8029161" cy="6172201"/>
          </a:xfrm>
          <a:prstGeom prst="rect">
            <a:avLst/>
          </a:prstGeom>
        </p:spPr>
      </p:pic>
    </p:spTree>
    <p:extLst>
      <p:ext uri="{BB962C8B-B14F-4D97-AF65-F5344CB8AC3E}">
        <p14:creationId xmlns:p14="http://schemas.microsoft.com/office/powerpoint/2010/main" val="33358828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Security in implementation (figure 3)</a:t>
            </a:r>
          </a:p>
        </p:txBody>
      </p:sp>
      <p:sp>
        <p:nvSpPr>
          <p:cNvPr id="4" name="Slide Number Placeholder 3"/>
          <p:cNvSpPr>
            <a:spLocks noGrp="1"/>
          </p:cNvSpPr>
          <p:nvPr>
            <p:ph type="sldNum" sz="quarter" idx="12"/>
          </p:nvPr>
        </p:nvSpPr>
        <p:spPr/>
        <p:txBody>
          <a:bodyPr/>
          <a:lstStyle/>
          <a:p>
            <a:fld id="{5E6793C2-21BA-4E35-9E33-E37DA8BD520D}" type="slidenum">
              <a:rPr lang="en-US" smtClean="0"/>
              <a:pPr/>
              <a:t>35</a:t>
            </a:fld>
            <a:endParaRPr lang="en-US"/>
          </a:p>
        </p:txBody>
      </p:sp>
      <p:pic>
        <p:nvPicPr>
          <p:cNvPr id="5" name="Picture 4"/>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00200" y="685800"/>
            <a:ext cx="5867400" cy="6096000"/>
          </a:xfrm>
          <a:prstGeom prst="rect">
            <a:avLst/>
          </a:prstGeom>
          <a:noFill/>
          <a:ln>
            <a:noFill/>
          </a:ln>
        </p:spPr>
      </p:pic>
      <p:sp>
        <p:nvSpPr>
          <p:cNvPr id="6" name="Cloud 5"/>
          <p:cNvSpPr/>
          <p:nvPr/>
        </p:nvSpPr>
        <p:spPr bwMode="auto">
          <a:xfrm>
            <a:off x="105103" y="2438400"/>
            <a:ext cx="1524000" cy="990600"/>
          </a:xfrm>
          <a:prstGeom prst="cloud">
            <a:avLst/>
          </a:prstGeom>
          <a:solidFill>
            <a:srgbClr val="00B0F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rPr>
              <a:t>OWASP Top 10</a:t>
            </a:r>
          </a:p>
        </p:txBody>
      </p:sp>
      <p:sp>
        <p:nvSpPr>
          <p:cNvPr id="7" name="Cloud 6"/>
          <p:cNvSpPr/>
          <p:nvPr/>
        </p:nvSpPr>
        <p:spPr bwMode="auto">
          <a:xfrm>
            <a:off x="6794499" y="2667000"/>
            <a:ext cx="1990271" cy="1905000"/>
          </a:xfrm>
          <a:prstGeom prst="cloud">
            <a:avLst/>
          </a:prstGeom>
          <a:solidFill>
            <a:srgbClr val="00B0F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rPr>
              <a:t>Web hardening,</a:t>
            </a:r>
            <a:r>
              <a:rPr kumimoji="0" lang="en-US" sz="1800" b="0" i="0" u="none" strike="noStrike" cap="none" normalizeH="0" dirty="0">
                <a:ln>
                  <a:noFill/>
                </a:ln>
                <a:solidFill>
                  <a:schemeClr val="tx1"/>
                </a:solidFill>
                <a:effectLst/>
              </a:rPr>
              <a:t> esp. CSP</a:t>
            </a:r>
            <a:endParaRPr kumimoji="0" lang="en-US" sz="1800" b="0" i="0" u="none" strike="noStrike" cap="none" normalizeH="0" baseline="0" dirty="0">
              <a:ln>
                <a:noFill/>
              </a:ln>
              <a:solidFill>
                <a:schemeClr val="tx1"/>
              </a:solidFill>
              <a:effectLst/>
            </a:endParaRPr>
          </a:p>
        </p:txBody>
      </p:sp>
      <p:sp>
        <p:nvSpPr>
          <p:cNvPr id="8" name="Cloud 7"/>
          <p:cNvSpPr/>
          <p:nvPr/>
        </p:nvSpPr>
        <p:spPr bwMode="auto">
          <a:xfrm>
            <a:off x="7441292" y="800100"/>
            <a:ext cx="1343479" cy="1219200"/>
          </a:xfrm>
          <a:prstGeom prst="cloud">
            <a:avLst/>
          </a:prstGeom>
          <a:solidFill>
            <a:srgbClr val="00B0F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rPr>
              <a:t>Reuse/</a:t>
            </a:r>
          </a:p>
          <a:p>
            <a:pPr marL="0" marR="0" indent="0" algn="ctr" defTabSz="914400" rtl="0" eaLnBrk="1" fontAlgn="base" latinLnBrk="0" hangingPunct="1">
              <a:lnSpc>
                <a:spcPct val="100000"/>
              </a:lnSpc>
              <a:spcBef>
                <a:spcPct val="0"/>
              </a:spcBef>
              <a:spcAft>
                <a:spcPct val="0"/>
              </a:spcAft>
              <a:buClrTx/>
              <a:buSzTx/>
              <a:buFontTx/>
              <a:buNone/>
              <a:tabLst/>
            </a:pPr>
            <a:r>
              <a:rPr lang="en-US" sz="1800" dirty="0"/>
              <a:t>Supply chain</a:t>
            </a:r>
            <a:endParaRPr kumimoji="0" lang="en-US" sz="1800" b="0" i="0" u="none" strike="noStrike" cap="none" normalizeH="0" baseline="0" dirty="0">
              <a:ln>
                <a:noFill/>
              </a:ln>
              <a:solidFill>
                <a:schemeClr val="tx1"/>
              </a:solidFill>
              <a:effectLst/>
            </a:endParaRPr>
          </a:p>
        </p:txBody>
      </p:sp>
    </p:spTree>
    <p:extLst>
      <p:ext uri="{BB962C8B-B14F-4D97-AF65-F5344CB8AC3E}">
        <p14:creationId xmlns:p14="http://schemas.microsoft.com/office/powerpoint/2010/main" val="166775370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BadgeApp</a:t>
            </a:r>
            <a:r>
              <a:rPr lang="en-US" dirty="0"/>
              <a:t> dependencies and security</a:t>
            </a:r>
          </a:p>
        </p:txBody>
      </p:sp>
      <p:sp>
        <p:nvSpPr>
          <p:cNvPr id="3" name="Content Placeholder 2"/>
          <p:cNvSpPr>
            <a:spLocks noGrp="1"/>
          </p:cNvSpPr>
          <p:nvPr>
            <p:ph idx="1"/>
          </p:nvPr>
        </p:nvSpPr>
        <p:spPr/>
        <p:txBody>
          <a:bodyPr>
            <a:normAutofit fontScale="70000" lnSpcReduction="20000"/>
          </a:bodyPr>
          <a:lstStyle/>
          <a:p>
            <a:r>
              <a:rPr lang="en-US" dirty="0"/>
              <a:t>Tiny amount of new code in our system…</a:t>
            </a:r>
          </a:p>
          <a:p>
            <a:r>
              <a:rPr lang="en-US" dirty="0"/>
              <a:t>Because almost all code is reused</a:t>
            </a:r>
          </a:p>
          <a:p>
            <a:pPr lvl="1"/>
            <a:r>
              <a:rPr lang="en-US" dirty="0"/>
              <a:t>Direct dependencies = 75 gems</a:t>
            </a:r>
          </a:p>
          <a:p>
            <a:pPr lvl="1"/>
            <a:r>
              <a:rPr lang="en-US" dirty="0"/>
              <a:t>Direct AND indirect dependencies = 197 gems</a:t>
            </a:r>
          </a:p>
          <a:p>
            <a:pPr lvl="1"/>
            <a:r>
              <a:rPr lang="en-US" dirty="0"/>
              <a:t>Plus OS, language runtime, RDBMS, etc.</a:t>
            </a:r>
          </a:p>
          <a:p>
            <a:r>
              <a:rPr lang="en-US" dirty="0"/>
              <a:t>Today a key security concern for most projects is vulnerabilities through their dependencies</a:t>
            </a:r>
          </a:p>
          <a:p>
            <a:pPr lvl="1"/>
            <a:r>
              <a:rPr lang="en-US" dirty="0"/>
              <a:t>Minimize dependencies, ask them to minimize their run-time dependencies, sanity check of direct dependencies</a:t>
            </a:r>
          </a:p>
          <a:p>
            <a:pPr lvl="1"/>
            <a:r>
              <a:rPr lang="en-US" dirty="0"/>
              <a:t>Package manager: Track what we have, trivially update packages</a:t>
            </a:r>
          </a:p>
          <a:p>
            <a:pPr lvl="1"/>
            <a:r>
              <a:rPr lang="en-US" dirty="0"/>
              <a:t>Dependency tools*: detect &amp; report packages with known vulnerabilities (GitHub + bundle audit)</a:t>
            </a:r>
          </a:p>
          <a:p>
            <a:pPr lvl="1"/>
            <a:r>
              <a:rPr lang="en-US" dirty="0"/>
              <a:t>Thorough automated tests: enable quick update, test, &amp; ship to production (we have 100% coverage)</a:t>
            </a:r>
          </a:p>
          <a:p>
            <a:pPr lvl="1"/>
            <a:r>
              <a:rPr lang="en-US" dirty="0"/>
              <a:t>Other measures, esp. hardening (such as CSP), reduce risk in meantime</a:t>
            </a:r>
          </a:p>
        </p:txBody>
      </p:sp>
      <p:sp>
        <p:nvSpPr>
          <p:cNvPr id="4" name="Slide Number Placeholder 3"/>
          <p:cNvSpPr>
            <a:spLocks noGrp="1"/>
          </p:cNvSpPr>
          <p:nvPr>
            <p:ph type="sldNum" sz="quarter" idx="12"/>
          </p:nvPr>
        </p:nvSpPr>
        <p:spPr/>
        <p:txBody>
          <a:bodyPr/>
          <a:lstStyle/>
          <a:p>
            <a:fld id="{E720D8AB-A97F-4E6B-A107-A5B32B7BB1E8}" type="slidenum">
              <a:rPr lang="en-US" smtClean="0"/>
              <a:pPr/>
              <a:t>36</a:t>
            </a:fld>
            <a:endParaRPr lang="en-US"/>
          </a:p>
        </p:txBody>
      </p:sp>
      <p:sp>
        <p:nvSpPr>
          <p:cNvPr id="5" name="TextBox 4"/>
          <p:cNvSpPr txBox="1"/>
          <p:nvPr/>
        </p:nvSpPr>
        <p:spPr>
          <a:xfrm>
            <a:off x="1811222" y="6396335"/>
            <a:ext cx="5243743" cy="369332"/>
          </a:xfrm>
          <a:prstGeom prst="rect">
            <a:avLst/>
          </a:prstGeom>
          <a:noFill/>
        </p:spPr>
        <p:txBody>
          <a:bodyPr wrap="none" rtlCol="0">
            <a:spAutoFit/>
          </a:bodyPr>
          <a:lstStyle/>
          <a:p>
            <a:r>
              <a:rPr lang="en-US" sz="1800" dirty="0"/>
              <a:t>* Origin analysis / software composition analysis tools</a:t>
            </a:r>
          </a:p>
        </p:txBody>
      </p:sp>
    </p:spTree>
    <p:extLst>
      <p:ext uri="{BB962C8B-B14F-4D97-AF65-F5344CB8AC3E}">
        <p14:creationId xmlns:p14="http://schemas.microsoft.com/office/powerpoint/2010/main" val="427315072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Got on Hacker News (HN)!</a:t>
            </a:r>
          </a:p>
        </p:txBody>
      </p:sp>
      <p:sp>
        <p:nvSpPr>
          <p:cNvPr id="3" name="Content Placeholder 2"/>
          <p:cNvSpPr>
            <a:spLocks noGrp="1"/>
          </p:cNvSpPr>
          <p:nvPr>
            <p:ph idx="1"/>
          </p:nvPr>
        </p:nvSpPr>
        <p:spPr/>
        <p:txBody>
          <a:bodyPr>
            <a:normAutofit fontScale="62500" lnSpcReduction="20000"/>
          </a:bodyPr>
          <a:lstStyle/>
          <a:p>
            <a:r>
              <a:rPr lang="en-US" dirty="0"/>
              <a:t>Badge-related post got on Hacker News front page on 2018-10-06</a:t>
            </a:r>
          </a:p>
          <a:p>
            <a:pPr lvl="1"/>
            <a:r>
              <a:rPr lang="en-US" dirty="0"/>
              <a:t>“Certainly not knocking on the badge or the practices…I just found it amusing that PHP often gets a bad rap, but then shows up at the top of the listed projects for objectively good development practices.” - </a:t>
            </a:r>
            <a:r>
              <a:rPr lang="en-US" dirty="0" err="1"/>
              <a:t>reindeerer</a:t>
            </a:r>
            <a:endParaRPr lang="en-US" dirty="0"/>
          </a:p>
          <a:p>
            <a:pPr lvl="1"/>
            <a:r>
              <a:rPr lang="en-US" dirty="0"/>
              <a:t>“I just found and read through the criteria list. </a:t>
            </a:r>
            <a:r>
              <a:rPr lang="en-US" b="1" dirty="0"/>
              <a:t>It's mind-bogglingly exhaustive, but in a very good way</a:t>
            </a:r>
            <a:r>
              <a:rPr lang="en-US" dirty="0"/>
              <a:t>, and an excellent catalyst for maintainable, secure software. I'd regard it as </a:t>
            </a:r>
            <a:r>
              <a:rPr lang="en-US" b="1" dirty="0"/>
              <a:t>universally applicable </a:t>
            </a:r>
            <a:r>
              <a:rPr lang="en-US" dirty="0"/>
              <a:t>to any and all code.” – </a:t>
            </a:r>
            <a:r>
              <a:rPr lang="en-US" dirty="0" err="1"/>
              <a:t>exikyut</a:t>
            </a:r>
            <a:endParaRPr lang="en-US" dirty="0"/>
          </a:p>
          <a:p>
            <a:pPr lvl="1"/>
            <a:r>
              <a:rPr lang="en-US" dirty="0"/>
              <a:t>“Lots of self-proclaimed ‘experts’ love to say ‘do X and Y and Z and you will be successful because these are best practices’, but it's all a bunch of snake oil… ‘Best practices are best not practiced.’” – </a:t>
            </a:r>
            <a:r>
              <a:rPr lang="en-US" dirty="0" err="1"/>
              <a:t>userbinator</a:t>
            </a:r>
            <a:r>
              <a:rPr lang="en-US" dirty="0"/>
              <a:t>, dissenting, but then </a:t>
            </a:r>
            <a:r>
              <a:rPr lang="en-US" dirty="0" err="1"/>
              <a:t>downvoted</a:t>
            </a:r>
            <a:r>
              <a:rPr lang="en-US" dirty="0"/>
              <a:t> &amp; replied to…</a:t>
            </a:r>
          </a:p>
          <a:p>
            <a:pPr lvl="1"/>
            <a:r>
              <a:rPr lang="en-US" dirty="0"/>
              <a:t>“Best practices are a bit like good genes. [They’re] by no means a guarantee of success, fame, glory and riches, but damn if they don't make things easier.” - </a:t>
            </a:r>
            <a:r>
              <a:rPr lang="en-US" dirty="0" err="1"/>
              <a:t>reindeerer</a:t>
            </a:r>
            <a:endParaRPr lang="en-US" dirty="0"/>
          </a:p>
          <a:p>
            <a:pPr lvl="1"/>
            <a:r>
              <a:rPr lang="en-US" dirty="0"/>
              <a:t>“I see absolutely nothing dogmatic or cargo cult about the recommendations they make. </a:t>
            </a:r>
            <a:r>
              <a:rPr lang="en-US" b="1" dirty="0"/>
              <a:t>They are completely sensible</a:t>
            </a:r>
            <a:r>
              <a:rPr lang="en-US" dirty="0"/>
              <a:t>, and a decent guideline for improving the technical support infrastructure of a project.” - throwaway2048</a:t>
            </a:r>
          </a:p>
          <a:p>
            <a:pPr lvl="1"/>
            <a:endParaRPr lang="en-US" dirty="0"/>
          </a:p>
        </p:txBody>
      </p:sp>
      <p:sp>
        <p:nvSpPr>
          <p:cNvPr id="4" name="Slide Number Placeholder 3"/>
          <p:cNvSpPr>
            <a:spLocks noGrp="1"/>
          </p:cNvSpPr>
          <p:nvPr>
            <p:ph type="sldNum" sz="quarter" idx="12"/>
          </p:nvPr>
        </p:nvSpPr>
        <p:spPr/>
        <p:txBody>
          <a:bodyPr/>
          <a:lstStyle/>
          <a:p>
            <a:fld id="{E720D8AB-A97F-4E6B-A107-A5B32B7BB1E8}" type="slidenum">
              <a:rPr lang="en-US" smtClean="0"/>
              <a:pPr/>
              <a:t>37</a:t>
            </a:fld>
            <a:endParaRPr lang="en-US"/>
          </a:p>
        </p:txBody>
      </p:sp>
      <p:sp>
        <p:nvSpPr>
          <p:cNvPr id="5" name="TextBox 4"/>
          <p:cNvSpPr txBox="1"/>
          <p:nvPr/>
        </p:nvSpPr>
        <p:spPr>
          <a:xfrm>
            <a:off x="3810000" y="6331455"/>
            <a:ext cx="4350615" cy="307777"/>
          </a:xfrm>
          <a:prstGeom prst="rect">
            <a:avLst/>
          </a:prstGeom>
          <a:noFill/>
        </p:spPr>
        <p:txBody>
          <a:bodyPr wrap="none" rtlCol="0">
            <a:spAutoFit/>
          </a:bodyPr>
          <a:lstStyle/>
          <a:p>
            <a:r>
              <a:rPr lang="en-US" sz="1400" dirty="0"/>
              <a:t>Source: https://news.ycombinator.com/item?id=18157494</a:t>
            </a:r>
          </a:p>
        </p:txBody>
      </p:sp>
    </p:spTree>
    <p:extLst>
      <p:ext uri="{BB962C8B-B14F-4D97-AF65-F5344CB8AC3E}">
        <p14:creationId xmlns:p14="http://schemas.microsoft.com/office/powerpoint/2010/main" val="409017346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Natural languages supported</a:t>
            </a:r>
          </a:p>
        </p:txBody>
      </p:sp>
      <p:sp>
        <p:nvSpPr>
          <p:cNvPr id="3" name="Content Placeholder 2"/>
          <p:cNvSpPr>
            <a:spLocks noGrp="1"/>
          </p:cNvSpPr>
          <p:nvPr>
            <p:ph idx="1"/>
          </p:nvPr>
        </p:nvSpPr>
        <p:spPr/>
        <p:txBody>
          <a:bodyPr>
            <a:normAutofit/>
          </a:bodyPr>
          <a:lstStyle/>
          <a:p>
            <a:r>
              <a:rPr lang="en-US" sz="2800" dirty="0"/>
              <a:t>English (</a:t>
            </a:r>
            <a:r>
              <a:rPr lang="en-US" sz="2800" dirty="0" err="1"/>
              <a:t>en</a:t>
            </a:r>
            <a:r>
              <a:rPr lang="en-US" sz="2800" dirty="0"/>
              <a:t>)</a:t>
            </a:r>
          </a:p>
          <a:p>
            <a:r>
              <a:rPr lang="en-US" sz="2800" dirty="0"/>
              <a:t>Chinese (Simplified) / </a:t>
            </a:r>
            <a:r>
              <a:rPr lang="ja-JP" altLang="en-US" sz="2800" dirty="0"/>
              <a:t>简体中文 </a:t>
            </a:r>
            <a:r>
              <a:rPr lang="en-US" altLang="ja-JP" sz="2800" dirty="0"/>
              <a:t>(</a:t>
            </a:r>
            <a:r>
              <a:rPr lang="en-US" sz="2800" dirty="0" err="1"/>
              <a:t>zh</a:t>
            </a:r>
            <a:r>
              <a:rPr lang="en-US" sz="2800" dirty="0"/>
              <a:t>-CN)</a:t>
            </a:r>
          </a:p>
          <a:p>
            <a:r>
              <a:rPr lang="en-US" sz="2800" dirty="0"/>
              <a:t>French / </a:t>
            </a:r>
            <a:r>
              <a:rPr lang="en-US" sz="2800" dirty="0" err="1"/>
              <a:t>Français</a:t>
            </a:r>
            <a:r>
              <a:rPr lang="en-US" sz="2800" dirty="0"/>
              <a:t> (</a:t>
            </a:r>
            <a:r>
              <a:rPr lang="en-US" sz="2800" dirty="0" err="1"/>
              <a:t>fr</a:t>
            </a:r>
            <a:r>
              <a:rPr lang="en-US" sz="2800" dirty="0"/>
              <a:t>)</a:t>
            </a:r>
          </a:p>
          <a:p>
            <a:r>
              <a:rPr lang="en-US" sz="2800" dirty="0"/>
              <a:t>German / Deutsch (de)</a:t>
            </a:r>
          </a:p>
          <a:p>
            <a:r>
              <a:rPr lang="en-US" sz="2800" dirty="0"/>
              <a:t>Japanese / </a:t>
            </a:r>
            <a:r>
              <a:rPr lang="ja-JP" altLang="en-US" sz="2800" dirty="0"/>
              <a:t>日本語 </a:t>
            </a:r>
            <a:r>
              <a:rPr lang="en-US" altLang="ja-JP" sz="2800" dirty="0"/>
              <a:t>(</a:t>
            </a:r>
            <a:r>
              <a:rPr lang="en-US" sz="2800" dirty="0"/>
              <a:t>ja)</a:t>
            </a:r>
          </a:p>
          <a:p>
            <a:r>
              <a:rPr lang="en-US" sz="2800" dirty="0"/>
              <a:t>Russian / </a:t>
            </a:r>
            <a:r>
              <a:rPr lang="az-Cyrl-AZ" sz="2800" dirty="0"/>
              <a:t>Русский (</a:t>
            </a:r>
            <a:r>
              <a:rPr lang="en-US" sz="2800" dirty="0" err="1"/>
              <a:t>ru</a:t>
            </a:r>
            <a:r>
              <a:rPr lang="en-US" sz="2800" dirty="0"/>
              <a:t>)</a:t>
            </a:r>
          </a:p>
        </p:txBody>
      </p:sp>
      <p:sp>
        <p:nvSpPr>
          <p:cNvPr id="4" name="Slide Number Placeholder 3"/>
          <p:cNvSpPr>
            <a:spLocks noGrp="1"/>
          </p:cNvSpPr>
          <p:nvPr>
            <p:ph type="sldNum" sz="quarter" idx="12"/>
          </p:nvPr>
        </p:nvSpPr>
        <p:spPr/>
        <p:txBody>
          <a:bodyPr/>
          <a:lstStyle/>
          <a:p>
            <a:fld id="{E720D8AB-A97F-4E6B-A107-A5B32B7BB1E8}" type="slidenum">
              <a:rPr lang="en-US" smtClean="0"/>
              <a:pPr/>
              <a:t>38</a:t>
            </a:fld>
            <a:endParaRPr lang="en-US"/>
          </a:p>
        </p:txBody>
      </p:sp>
      <p:sp>
        <p:nvSpPr>
          <p:cNvPr id="5" name="TextBox 4"/>
          <p:cNvSpPr txBox="1"/>
          <p:nvPr/>
        </p:nvSpPr>
        <p:spPr>
          <a:xfrm>
            <a:off x="914399" y="5410200"/>
            <a:ext cx="7196929" cy="830997"/>
          </a:xfrm>
          <a:prstGeom prst="rect">
            <a:avLst/>
          </a:prstGeom>
          <a:solidFill>
            <a:schemeClr val="accent1"/>
          </a:solidFill>
          <a:ln>
            <a:solidFill>
              <a:schemeClr val="tx1"/>
            </a:solidFill>
          </a:ln>
        </p:spPr>
        <p:txBody>
          <a:bodyPr wrap="square" rtlCol="0">
            <a:spAutoFit/>
          </a:bodyPr>
          <a:lstStyle/>
          <a:p>
            <a:r>
              <a:rPr lang="en-US" dirty="0"/>
              <a:t>Even if you can’t understand the detailed justifications, you can see the criteria &amp; claimed answers</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18611" y="228600"/>
            <a:ext cx="1009650" cy="781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p:cNvSpPr txBox="1"/>
          <p:nvPr/>
        </p:nvSpPr>
        <p:spPr>
          <a:xfrm>
            <a:off x="6324600" y="3048000"/>
            <a:ext cx="2302217" cy="1569660"/>
          </a:xfrm>
          <a:prstGeom prst="rect">
            <a:avLst/>
          </a:prstGeom>
          <a:noFill/>
        </p:spPr>
        <p:txBody>
          <a:bodyPr wrap="square" rtlCol="0">
            <a:spAutoFit/>
          </a:bodyPr>
          <a:lstStyle/>
          <a:p>
            <a:r>
              <a:rPr lang="en-US" dirty="0"/>
              <a:t>Our sincere thanks to all</a:t>
            </a:r>
          </a:p>
          <a:p>
            <a:r>
              <a:rPr lang="en-US" dirty="0"/>
              <a:t>the hard-working translators!!</a:t>
            </a:r>
          </a:p>
        </p:txBody>
      </p:sp>
    </p:spTree>
    <p:extLst>
      <p:ext uri="{BB962C8B-B14F-4D97-AF65-F5344CB8AC3E}">
        <p14:creationId xmlns:p14="http://schemas.microsoft.com/office/powerpoint/2010/main" val="2715694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CII* Best Practices Badge</a:t>
            </a:r>
          </a:p>
        </p:txBody>
      </p:sp>
      <p:sp>
        <p:nvSpPr>
          <p:cNvPr id="3" name="Content Placeholder 2"/>
          <p:cNvSpPr>
            <a:spLocks noGrp="1"/>
          </p:cNvSpPr>
          <p:nvPr>
            <p:ph idx="1"/>
          </p:nvPr>
        </p:nvSpPr>
        <p:spPr>
          <a:xfrm>
            <a:off x="328613" y="1143000"/>
            <a:ext cx="8208962" cy="5334000"/>
          </a:xfrm>
        </p:spPr>
        <p:txBody>
          <a:bodyPr>
            <a:normAutofit/>
          </a:bodyPr>
          <a:lstStyle/>
          <a:p>
            <a:r>
              <a:rPr lang="en-US" sz="2800" dirty="0"/>
              <a:t>Identified best practices for OSS projects</a:t>
            </a:r>
          </a:p>
          <a:p>
            <a:pPr lvl="1"/>
            <a:r>
              <a:rPr lang="en-US" sz="2400" dirty="0"/>
              <a:t>For </a:t>
            </a:r>
            <a:r>
              <a:rPr lang="en-US" sz="2400" i="1" dirty="0"/>
              <a:t>production</a:t>
            </a:r>
            <a:r>
              <a:rPr lang="en-US" sz="2400" dirty="0"/>
              <a:t> of OSS**</a:t>
            </a:r>
          </a:p>
          <a:p>
            <a:pPr lvl="1"/>
            <a:r>
              <a:rPr lang="en-US" sz="2400" dirty="0"/>
              <a:t>Based on practices of well-run OSS projects</a:t>
            </a:r>
          </a:p>
          <a:p>
            <a:pPr lvl="1"/>
            <a:r>
              <a:rPr lang="en-US" sz="2400" dirty="0"/>
              <a:t>Increase likelihood of better quality &amp; security</a:t>
            </a:r>
          </a:p>
          <a:p>
            <a:pPr lvl="1"/>
            <a:r>
              <a:rPr lang="en-US" sz="2400" dirty="0"/>
              <a:t>Criteria designed for </a:t>
            </a:r>
            <a:r>
              <a:rPr lang="en-US" sz="2400" i="1" dirty="0"/>
              <a:t>any</a:t>
            </a:r>
            <a:r>
              <a:rPr lang="en-US" sz="2400" dirty="0"/>
              <a:t> OSS project</a:t>
            </a:r>
          </a:p>
          <a:p>
            <a:r>
              <a:rPr lang="en-US" sz="2800" dirty="0"/>
              <a:t>Web application: OSS projects self-certify</a:t>
            </a:r>
          </a:p>
          <a:p>
            <a:pPr lvl="1"/>
            <a:r>
              <a:rPr lang="en-US" sz="2400" dirty="0"/>
              <a:t>If OSS project meets criteria, it gets a badge</a:t>
            </a:r>
          </a:p>
          <a:p>
            <a:pPr lvl="1"/>
            <a:r>
              <a:rPr lang="en-US" sz="2400" dirty="0"/>
              <a:t>No cost</a:t>
            </a:r>
          </a:p>
          <a:p>
            <a:pPr lvl="1"/>
            <a:r>
              <a:rPr lang="en-US" sz="2400" dirty="0"/>
              <a:t>Self-certification mitigated by automation, public display of answers (for criticism), spot-checks, and can be overridden if false</a:t>
            </a:r>
          </a:p>
        </p:txBody>
      </p:sp>
      <p:sp>
        <p:nvSpPr>
          <p:cNvPr id="5" name="Slide Number Placeholder 4"/>
          <p:cNvSpPr>
            <a:spLocks noGrp="1"/>
          </p:cNvSpPr>
          <p:nvPr>
            <p:ph type="sldNum" sz="quarter" idx="12"/>
          </p:nvPr>
        </p:nvSpPr>
        <p:spPr/>
        <p:txBody>
          <a:bodyPr/>
          <a:lstStyle/>
          <a:p>
            <a:fld id="{E720D8AB-A97F-4E6B-A107-A5B32B7BB1E8}" type="slidenum">
              <a:rPr lang="en-US" smtClean="0"/>
              <a:pPr/>
              <a:t>3</a:t>
            </a:fld>
            <a:endParaRPr lang="en-US"/>
          </a:p>
        </p:txBody>
      </p:sp>
      <p:sp>
        <p:nvSpPr>
          <p:cNvPr id="4" name="TextBox 3"/>
          <p:cNvSpPr txBox="1"/>
          <p:nvPr/>
        </p:nvSpPr>
        <p:spPr>
          <a:xfrm>
            <a:off x="3970992" y="6395113"/>
            <a:ext cx="4727576" cy="307777"/>
          </a:xfrm>
          <a:prstGeom prst="rect">
            <a:avLst/>
          </a:prstGeom>
          <a:noFill/>
        </p:spPr>
        <p:txBody>
          <a:bodyPr wrap="none" rtlCol="0">
            <a:spAutoFit/>
          </a:bodyPr>
          <a:lstStyle/>
          <a:p>
            <a:pPr marL="0" lvl="1"/>
            <a:r>
              <a:rPr lang="en-US" sz="1400" dirty="0"/>
              <a:t>** for </a:t>
            </a:r>
            <a:r>
              <a:rPr lang="en-US" sz="1400" i="1" dirty="0"/>
              <a:t>receiving</a:t>
            </a:r>
            <a:r>
              <a:rPr lang="en-US" sz="1400" dirty="0"/>
              <a:t> OSS, esp. license compliance, see </a:t>
            </a:r>
            <a:r>
              <a:rPr lang="en-US" sz="1400" dirty="0" err="1"/>
              <a:t>OpenChain</a:t>
            </a:r>
            <a:endParaRPr lang="en-US" sz="1400" dirty="0"/>
          </a:p>
        </p:txBody>
      </p:sp>
      <p:sp>
        <p:nvSpPr>
          <p:cNvPr id="6" name="TextBox 5"/>
          <p:cNvSpPr txBox="1"/>
          <p:nvPr/>
        </p:nvSpPr>
        <p:spPr>
          <a:xfrm>
            <a:off x="228600" y="6395114"/>
            <a:ext cx="2901756" cy="307777"/>
          </a:xfrm>
          <a:prstGeom prst="rect">
            <a:avLst/>
          </a:prstGeom>
          <a:noFill/>
        </p:spPr>
        <p:txBody>
          <a:bodyPr wrap="none" rtlCol="0">
            <a:spAutoFit/>
          </a:bodyPr>
          <a:lstStyle/>
          <a:p>
            <a:pPr marL="0" lvl="1"/>
            <a:r>
              <a:rPr lang="en-US" sz="1400" dirty="0"/>
              <a:t>* CII = Core Infrastructure Initiative</a:t>
            </a:r>
          </a:p>
        </p:txBody>
      </p:sp>
    </p:spTree>
    <p:extLst>
      <p:ext uri="{BB962C8B-B14F-4D97-AF65-F5344CB8AC3E}">
        <p14:creationId xmlns:p14="http://schemas.microsoft.com/office/powerpoint/2010/main" val="6928814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Open source software</a:t>
            </a:r>
          </a:p>
        </p:txBody>
      </p:sp>
      <p:sp>
        <p:nvSpPr>
          <p:cNvPr id="3" name="Content Placeholder 2"/>
          <p:cNvSpPr>
            <a:spLocks noGrp="1"/>
          </p:cNvSpPr>
          <p:nvPr>
            <p:ph idx="1"/>
          </p:nvPr>
        </p:nvSpPr>
        <p:spPr/>
        <p:txBody>
          <a:bodyPr>
            <a:normAutofit lnSpcReduction="10000"/>
          </a:bodyPr>
          <a:lstStyle/>
          <a:p>
            <a:pPr eaLnBrk="1" hangingPunct="1"/>
            <a:r>
              <a:rPr lang="en-US" sz="2400" dirty="0"/>
              <a:t>OSS: software licensed to users with these freedoms:</a:t>
            </a:r>
          </a:p>
          <a:p>
            <a:pPr lvl="1" eaLnBrk="1" hangingPunct="1"/>
            <a:r>
              <a:rPr lang="en-US" sz="2000" dirty="0"/>
              <a:t>to </a:t>
            </a:r>
            <a:r>
              <a:rPr lang="en-US" sz="2000" i="1" dirty="0"/>
              <a:t>run</a:t>
            </a:r>
            <a:r>
              <a:rPr lang="en-US" sz="2000" dirty="0"/>
              <a:t> the program for any purpose,</a:t>
            </a:r>
          </a:p>
          <a:p>
            <a:pPr lvl="1" eaLnBrk="1" hangingPunct="1"/>
            <a:r>
              <a:rPr lang="en-US" sz="2000" dirty="0"/>
              <a:t>to </a:t>
            </a:r>
            <a:r>
              <a:rPr lang="en-US" sz="2000" i="1" dirty="0"/>
              <a:t>study</a:t>
            </a:r>
            <a:r>
              <a:rPr lang="en-US" sz="2000" dirty="0"/>
              <a:t> and </a:t>
            </a:r>
            <a:r>
              <a:rPr lang="en-US" sz="2000" i="1" dirty="0"/>
              <a:t>modify</a:t>
            </a:r>
            <a:r>
              <a:rPr lang="en-US" sz="2000" dirty="0"/>
              <a:t> the program, and</a:t>
            </a:r>
          </a:p>
          <a:p>
            <a:pPr lvl="1" eaLnBrk="1" hangingPunct="1"/>
            <a:r>
              <a:rPr lang="en-US" sz="2000" dirty="0"/>
              <a:t>to freely </a:t>
            </a:r>
            <a:r>
              <a:rPr lang="en-US" sz="2000" i="1" dirty="0"/>
              <a:t>redistribute</a:t>
            </a:r>
            <a:r>
              <a:rPr lang="en-US" sz="2000" dirty="0"/>
              <a:t> copies of either the original or modified program (without royalties to original author, etc.) </a:t>
            </a:r>
          </a:p>
          <a:p>
            <a:pPr eaLnBrk="1" hangingPunct="1"/>
            <a:r>
              <a:rPr lang="en-US" sz="2400" dirty="0"/>
              <a:t>Original term: “Free software” (confused with no-price)  </a:t>
            </a:r>
          </a:p>
          <a:p>
            <a:pPr eaLnBrk="1" hangingPunct="1"/>
            <a:r>
              <a:rPr lang="en-US" sz="2400" dirty="0"/>
              <a:t>Other synonyms: </a:t>
            </a:r>
            <a:r>
              <a:rPr lang="en-US" sz="2400" dirty="0" err="1"/>
              <a:t>libre</a:t>
            </a:r>
            <a:r>
              <a:rPr lang="en-US" sz="2400" dirty="0"/>
              <a:t> </a:t>
            </a:r>
            <a:r>
              <a:rPr lang="en-US" sz="2400" dirty="0" err="1"/>
              <a:t>sw</a:t>
            </a:r>
            <a:r>
              <a:rPr lang="en-US" sz="2400" dirty="0"/>
              <a:t>, free-</a:t>
            </a:r>
            <a:r>
              <a:rPr lang="en-US" sz="2400" dirty="0" err="1"/>
              <a:t>libre</a:t>
            </a:r>
            <a:r>
              <a:rPr lang="en-US" sz="2400" dirty="0"/>
              <a:t> </a:t>
            </a:r>
            <a:r>
              <a:rPr lang="en-US" sz="2400" dirty="0" err="1"/>
              <a:t>sw</a:t>
            </a:r>
            <a:r>
              <a:rPr lang="en-US" sz="2400" dirty="0"/>
              <a:t>, FOSS, FLOSS</a:t>
            </a:r>
          </a:p>
          <a:p>
            <a:pPr eaLnBrk="1" hangingPunct="1"/>
            <a:r>
              <a:rPr lang="en-US" sz="2400" dirty="0"/>
              <a:t>Antonyms: proprietary software, closed software</a:t>
            </a:r>
          </a:p>
          <a:p>
            <a:pPr eaLnBrk="1" hangingPunct="1"/>
            <a:r>
              <a:rPr lang="en-US" sz="2400" dirty="0"/>
              <a:t>Widely used; OSS #1 or #2 in many markets</a:t>
            </a:r>
          </a:p>
          <a:p>
            <a:pPr lvl="1" eaLnBrk="1" hangingPunct="1"/>
            <a:r>
              <a:rPr lang="en-US" sz="2000" dirty="0"/>
              <a:t>“… plays a more critical role in the DoD than has generally been recognized.” [MITRE 2003]</a:t>
            </a:r>
          </a:p>
          <a:p>
            <a:pPr eaLnBrk="1" hangingPunct="1"/>
            <a:r>
              <a:rPr lang="en-US" sz="2400" dirty="0"/>
              <a:t>OSS almost always </a:t>
            </a:r>
            <a:r>
              <a:rPr lang="en-US" sz="2400" i="1" dirty="0"/>
              <a:t>commercial</a:t>
            </a:r>
            <a:r>
              <a:rPr lang="en-US" sz="2400" dirty="0"/>
              <a:t> by law &amp; regulation</a:t>
            </a:r>
          </a:p>
          <a:p>
            <a:pPr lvl="1"/>
            <a:r>
              <a:rPr lang="en-US" sz="2000" dirty="0"/>
              <a:t>Software licensed to general public &amp; has non-government use </a:t>
            </a:r>
            <a:r>
              <a:rPr lang="en-US" sz="2000" dirty="0">
                <a:sym typeface="Wingdings" panose="05000000000000000000" pitchFamily="2" charset="2"/>
              </a:rPr>
              <a:t> </a:t>
            </a:r>
            <a:r>
              <a:rPr lang="en-US" sz="2000" dirty="0"/>
              <a:t>commercial software (in US law, per </a:t>
            </a:r>
            <a:r>
              <a:rPr lang="en-US" altLang="en-US" sz="2000" dirty="0"/>
              <a:t>41 USC 403)</a:t>
            </a:r>
            <a:endParaRPr lang="en-US" sz="2000" dirty="0"/>
          </a:p>
        </p:txBody>
      </p:sp>
      <p:sp>
        <p:nvSpPr>
          <p:cNvPr id="5" name="Slide Number Placeholder 4"/>
          <p:cNvSpPr>
            <a:spLocks noGrp="1"/>
          </p:cNvSpPr>
          <p:nvPr>
            <p:ph type="sldNum" sz="quarter" idx="12"/>
          </p:nvPr>
        </p:nvSpPr>
        <p:spPr/>
        <p:txBody>
          <a:bodyPr/>
          <a:lstStyle/>
          <a:p>
            <a:fld id="{E720D8AB-A97F-4E6B-A107-A5B32B7BB1E8}" type="slidenum">
              <a:rPr lang="en-US" smtClean="0"/>
              <a:pPr/>
              <a:t>39</a:t>
            </a:fld>
            <a:endParaRPr lang="en-US"/>
          </a:p>
        </p:txBody>
      </p:sp>
    </p:spTree>
    <p:extLst>
      <p:ext uri="{BB962C8B-B14F-4D97-AF65-F5344CB8AC3E}">
        <p14:creationId xmlns:p14="http://schemas.microsoft.com/office/powerpoint/2010/main" val="265365111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Statistics about the criteria themselves</a:t>
            </a:r>
          </a:p>
        </p:txBody>
      </p:sp>
      <p:sp>
        <p:nvSpPr>
          <p:cNvPr id="4" name="Slide Number Placeholder 3"/>
          <p:cNvSpPr>
            <a:spLocks noGrp="1"/>
          </p:cNvSpPr>
          <p:nvPr>
            <p:ph type="sldNum" sz="quarter" idx="12"/>
          </p:nvPr>
        </p:nvSpPr>
        <p:spPr/>
        <p:txBody>
          <a:bodyPr/>
          <a:lstStyle/>
          <a:p>
            <a:fld id="{E720D8AB-A97F-4E6B-A107-A5B32B7BB1E8}" type="slidenum">
              <a:rPr lang="en-US" smtClean="0"/>
              <a:pPr/>
              <a:t>40</a:t>
            </a:fld>
            <a:endParaRPr lang="en-US"/>
          </a:p>
        </p:txBody>
      </p:sp>
      <p:graphicFrame>
        <p:nvGraphicFramePr>
          <p:cNvPr id="6" name="Table 5"/>
          <p:cNvGraphicFramePr>
            <a:graphicFrameLocks noGrp="1"/>
          </p:cNvGraphicFramePr>
          <p:nvPr/>
        </p:nvGraphicFramePr>
        <p:xfrm>
          <a:off x="182513" y="1371600"/>
          <a:ext cx="8778972" cy="3331603"/>
        </p:xfrm>
        <a:graphic>
          <a:graphicData uri="http://schemas.openxmlformats.org/drawingml/2006/table">
            <a:tbl>
              <a:tblPr firstRow="1" bandRow="1">
                <a:tableStyleId>{5C22544A-7EE6-4342-B048-85BDC9FD1C3A}</a:tableStyleId>
              </a:tblPr>
              <a:tblGrid>
                <a:gridCol w="990599">
                  <a:extLst>
                    <a:ext uri="{9D8B030D-6E8A-4147-A177-3AD203B41FA5}">
                      <a16:colId xmlns:a16="http://schemas.microsoft.com/office/drawing/2014/main" val="20000"/>
                    </a:ext>
                  </a:extLst>
                </a:gridCol>
                <a:gridCol w="838200">
                  <a:extLst>
                    <a:ext uri="{9D8B030D-6E8A-4147-A177-3AD203B41FA5}">
                      <a16:colId xmlns:a16="http://schemas.microsoft.com/office/drawing/2014/main" val="20001"/>
                    </a:ext>
                  </a:extLst>
                </a:gridCol>
                <a:gridCol w="838200">
                  <a:extLst>
                    <a:ext uri="{9D8B030D-6E8A-4147-A177-3AD203B41FA5}">
                      <a16:colId xmlns:a16="http://schemas.microsoft.com/office/drawing/2014/main" val="20002"/>
                    </a:ext>
                  </a:extLst>
                </a:gridCol>
                <a:gridCol w="1088908">
                  <a:extLst>
                    <a:ext uri="{9D8B030D-6E8A-4147-A177-3AD203B41FA5}">
                      <a16:colId xmlns:a16="http://schemas.microsoft.com/office/drawing/2014/main" val="20003"/>
                    </a:ext>
                  </a:extLst>
                </a:gridCol>
                <a:gridCol w="938976">
                  <a:extLst>
                    <a:ext uri="{9D8B030D-6E8A-4147-A177-3AD203B41FA5}">
                      <a16:colId xmlns:a16="http://schemas.microsoft.com/office/drawing/2014/main" val="20004"/>
                    </a:ext>
                  </a:extLst>
                </a:gridCol>
                <a:gridCol w="802233">
                  <a:extLst>
                    <a:ext uri="{9D8B030D-6E8A-4147-A177-3AD203B41FA5}">
                      <a16:colId xmlns:a16="http://schemas.microsoft.com/office/drawing/2014/main" val="20005"/>
                    </a:ext>
                  </a:extLst>
                </a:gridCol>
                <a:gridCol w="1148650">
                  <a:extLst>
                    <a:ext uri="{9D8B030D-6E8A-4147-A177-3AD203B41FA5}">
                      <a16:colId xmlns:a16="http://schemas.microsoft.com/office/drawing/2014/main" val="20006"/>
                    </a:ext>
                  </a:extLst>
                </a:gridCol>
                <a:gridCol w="1066603">
                  <a:extLst>
                    <a:ext uri="{9D8B030D-6E8A-4147-A177-3AD203B41FA5}">
                      <a16:colId xmlns:a16="http://schemas.microsoft.com/office/drawing/2014/main" val="20007"/>
                    </a:ext>
                  </a:extLst>
                </a:gridCol>
                <a:gridCol w="1066603">
                  <a:extLst>
                    <a:ext uri="{9D8B030D-6E8A-4147-A177-3AD203B41FA5}">
                      <a16:colId xmlns:a16="http://schemas.microsoft.com/office/drawing/2014/main" val="20008"/>
                    </a:ext>
                  </a:extLst>
                </a:gridCol>
              </a:tblGrid>
              <a:tr h="1380097">
                <a:tc>
                  <a:txBody>
                    <a:bodyPr/>
                    <a:lstStyle/>
                    <a:p>
                      <a:pPr algn="l" fontAlgn="t"/>
                      <a:r>
                        <a:rPr lang="en-US" dirty="0">
                          <a:effectLst/>
                        </a:rPr>
                        <a:t>Level</a:t>
                      </a:r>
                    </a:p>
                  </a:txBody>
                  <a:tcPr marL="31750" marR="31750" marT="31750" marB="31750">
                    <a:solidFill>
                      <a:srgbClr val="92D050"/>
                    </a:solidFill>
                  </a:tcPr>
                </a:tc>
                <a:tc>
                  <a:txBody>
                    <a:bodyPr/>
                    <a:lstStyle/>
                    <a:p>
                      <a:pPr algn="l" fontAlgn="t"/>
                      <a:r>
                        <a:rPr lang="en-US" dirty="0">
                          <a:effectLst/>
                        </a:rPr>
                        <a:t>Total active</a:t>
                      </a:r>
                    </a:p>
                  </a:txBody>
                  <a:tcPr marL="31750" marR="31750" marT="31750" marB="31750">
                    <a:solidFill>
                      <a:srgbClr val="92D050"/>
                    </a:solidFill>
                  </a:tcPr>
                </a:tc>
                <a:tc>
                  <a:txBody>
                    <a:bodyPr/>
                    <a:lstStyle/>
                    <a:p>
                      <a:pPr algn="l" fontAlgn="t"/>
                      <a:r>
                        <a:rPr lang="en-US" dirty="0">
                          <a:effectLst/>
                        </a:rPr>
                        <a:t>MUST</a:t>
                      </a:r>
                    </a:p>
                  </a:txBody>
                  <a:tcPr marL="31750" marR="31750" marT="31750" marB="31750">
                    <a:solidFill>
                      <a:srgbClr val="92D050"/>
                    </a:solidFill>
                  </a:tcPr>
                </a:tc>
                <a:tc>
                  <a:txBody>
                    <a:bodyPr/>
                    <a:lstStyle/>
                    <a:p>
                      <a:pPr algn="l" fontAlgn="t"/>
                      <a:r>
                        <a:rPr lang="en-US" dirty="0">
                          <a:effectLst/>
                        </a:rPr>
                        <a:t>SHOULD</a:t>
                      </a:r>
                    </a:p>
                  </a:txBody>
                  <a:tcPr marL="31750" marR="31750" marT="31750" marB="31750">
                    <a:solidFill>
                      <a:srgbClr val="92D050"/>
                    </a:solidFill>
                  </a:tcPr>
                </a:tc>
                <a:tc>
                  <a:txBody>
                    <a:bodyPr/>
                    <a:lstStyle/>
                    <a:p>
                      <a:pPr algn="l" fontAlgn="t"/>
                      <a:r>
                        <a:rPr lang="en-US" dirty="0">
                          <a:effectLst/>
                        </a:rPr>
                        <a:t>SUGG-ESTED</a:t>
                      </a:r>
                    </a:p>
                  </a:txBody>
                  <a:tcPr marL="31750" marR="31750" marT="31750" marB="31750">
                    <a:solidFill>
                      <a:srgbClr val="92D050"/>
                    </a:solidFill>
                  </a:tcPr>
                </a:tc>
                <a:tc>
                  <a:txBody>
                    <a:bodyPr/>
                    <a:lstStyle/>
                    <a:p>
                      <a:pPr algn="l" fontAlgn="t"/>
                      <a:r>
                        <a:rPr lang="en-US" dirty="0">
                          <a:effectLst/>
                        </a:rPr>
                        <a:t>Allow N/A</a:t>
                      </a:r>
                    </a:p>
                  </a:txBody>
                  <a:tcPr marL="31750" marR="31750" marT="31750" marB="31750">
                    <a:solidFill>
                      <a:srgbClr val="92D050"/>
                    </a:solidFill>
                  </a:tcPr>
                </a:tc>
                <a:tc>
                  <a:txBody>
                    <a:bodyPr/>
                    <a:lstStyle/>
                    <a:p>
                      <a:pPr algn="l" fontAlgn="t"/>
                      <a:r>
                        <a:rPr lang="en-US" baseline="0" dirty="0">
                          <a:effectLst/>
                        </a:rPr>
                        <a:t>Met </a:t>
                      </a:r>
                      <a:r>
                        <a:rPr lang="en-US" baseline="0" dirty="0" err="1">
                          <a:effectLst/>
                        </a:rPr>
                        <a:t>j</a:t>
                      </a:r>
                      <a:r>
                        <a:rPr lang="en-US" dirty="0" err="1">
                          <a:effectLst/>
                        </a:rPr>
                        <a:t>ustifi</a:t>
                      </a:r>
                      <a:r>
                        <a:rPr lang="en-US" dirty="0">
                          <a:effectLst/>
                        </a:rPr>
                        <a:t>-cation</a:t>
                      </a:r>
                      <a:r>
                        <a:rPr lang="en-US" baseline="0" dirty="0">
                          <a:effectLst/>
                        </a:rPr>
                        <a:t> or </a:t>
                      </a:r>
                      <a:r>
                        <a:rPr lang="en-US" dirty="0">
                          <a:effectLst/>
                        </a:rPr>
                        <a:t>URL required</a:t>
                      </a:r>
                    </a:p>
                  </a:txBody>
                  <a:tcPr marL="31750" marR="31750" marT="31750" marB="31750">
                    <a:solidFill>
                      <a:srgbClr val="92D050"/>
                    </a:solidFill>
                  </a:tcPr>
                </a:tc>
                <a:tc>
                  <a:txBody>
                    <a:bodyPr/>
                    <a:lstStyle/>
                    <a:p>
                      <a:pPr algn="l" fontAlgn="t"/>
                      <a:r>
                        <a:rPr lang="en-US" dirty="0">
                          <a:effectLst/>
                        </a:rPr>
                        <a:t>Includes details</a:t>
                      </a:r>
                    </a:p>
                  </a:txBody>
                  <a:tcPr marL="31750" marR="31750" marT="31750" marB="31750">
                    <a:solidFill>
                      <a:srgbClr val="92D050"/>
                    </a:solidFill>
                  </a:tcPr>
                </a:tc>
                <a:tc>
                  <a:txBody>
                    <a:bodyPr/>
                    <a:lstStyle/>
                    <a:p>
                      <a:pPr algn="l" fontAlgn="t"/>
                      <a:r>
                        <a:rPr lang="en-US" dirty="0">
                          <a:effectLst/>
                        </a:rPr>
                        <a:t>New at this level</a:t>
                      </a:r>
                    </a:p>
                  </a:txBody>
                  <a:tcPr marL="31750" marR="31750" marT="31750" marB="31750">
                    <a:solidFill>
                      <a:srgbClr val="92D050"/>
                    </a:solidFill>
                  </a:tcPr>
                </a:tc>
                <a:extLst>
                  <a:ext uri="{0D108BD9-81ED-4DB2-BD59-A6C34878D82A}">
                    <a16:rowId xmlns:a16="http://schemas.microsoft.com/office/drawing/2014/main" val="10000"/>
                  </a:ext>
                </a:extLst>
              </a:tr>
              <a:tr h="727798">
                <a:tc>
                  <a:txBody>
                    <a:bodyPr/>
                    <a:lstStyle/>
                    <a:p>
                      <a:pPr algn="ctr" fontAlgn="t"/>
                      <a:r>
                        <a:rPr lang="en-US" b="1" dirty="0">
                          <a:effectLst/>
                        </a:rPr>
                        <a:t>Passing</a:t>
                      </a:r>
                    </a:p>
                  </a:txBody>
                  <a:tcPr marL="31750" marR="31750" marT="31750" marB="31750"/>
                </a:tc>
                <a:tc>
                  <a:txBody>
                    <a:bodyPr/>
                    <a:lstStyle/>
                    <a:p>
                      <a:pPr algn="ctr" fontAlgn="t"/>
                      <a:r>
                        <a:rPr lang="en-US">
                          <a:effectLst/>
                        </a:rPr>
                        <a:t>66</a:t>
                      </a:r>
                    </a:p>
                  </a:txBody>
                  <a:tcPr marL="31750" marR="31750" marT="31750" marB="31750"/>
                </a:tc>
                <a:tc>
                  <a:txBody>
                    <a:bodyPr/>
                    <a:lstStyle/>
                    <a:p>
                      <a:pPr algn="ctr" fontAlgn="t"/>
                      <a:r>
                        <a:rPr lang="en-US">
                          <a:effectLst/>
                        </a:rPr>
                        <a:t>42</a:t>
                      </a:r>
                    </a:p>
                  </a:txBody>
                  <a:tcPr marL="31750" marR="31750" marT="31750" marB="31750"/>
                </a:tc>
                <a:tc>
                  <a:txBody>
                    <a:bodyPr/>
                    <a:lstStyle/>
                    <a:p>
                      <a:pPr algn="ctr" fontAlgn="t"/>
                      <a:r>
                        <a:rPr lang="en-US">
                          <a:effectLst/>
                        </a:rPr>
                        <a:t>10</a:t>
                      </a:r>
                    </a:p>
                  </a:txBody>
                  <a:tcPr marL="31750" marR="31750" marT="31750" marB="31750"/>
                </a:tc>
                <a:tc>
                  <a:txBody>
                    <a:bodyPr/>
                    <a:lstStyle/>
                    <a:p>
                      <a:pPr algn="ctr" fontAlgn="t"/>
                      <a:r>
                        <a:rPr lang="en-US">
                          <a:effectLst/>
                        </a:rPr>
                        <a:t>14</a:t>
                      </a:r>
                    </a:p>
                  </a:txBody>
                  <a:tcPr marL="31750" marR="31750" marT="31750" marB="31750"/>
                </a:tc>
                <a:tc>
                  <a:txBody>
                    <a:bodyPr/>
                    <a:lstStyle/>
                    <a:p>
                      <a:pPr algn="ctr" fontAlgn="t"/>
                      <a:r>
                        <a:rPr lang="en-US">
                          <a:effectLst/>
                        </a:rPr>
                        <a:t>27</a:t>
                      </a:r>
                    </a:p>
                  </a:txBody>
                  <a:tcPr marL="31750" marR="31750" marT="31750" marB="31750"/>
                </a:tc>
                <a:tc>
                  <a:txBody>
                    <a:bodyPr/>
                    <a:lstStyle/>
                    <a:p>
                      <a:pPr algn="ctr" fontAlgn="t"/>
                      <a:r>
                        <a:rPr lang="en-US" dirty="0">
                          <a:effectLst/>
                        </a:rPr>
                        <a:t>9</a:t>
                      </a:r>
                    </a:p>
                  </a:txBody>
                  <a:tcPr marL="31750" marR="31750" marT="31750" marB="31750"/>
                </a:tc>
                <a:tc>
                  <a:txBody>
                    <a:bodyPr/>
                    <a:lstStyle/>
                    <a:p>
                      <a:pPr algn="ctr" fontAlgn="t"/>
                      <a:r>
                        <a:rPr lang="en-US" dirty="0">
                          <a:effectLst/>
                        </a:rPr>
                        <a:t>48</a:t>
                      </a:r>
                    </a:p>
                  </a:txBody>
                  <a:tcPr marL="31750" marR="31750" marT="31750" marB="31750"/>
                </a:tc>
                <a:tc>
                  <a:txBody>
                    <a:bodyPr/>
                    <a:lstStyle/>
                    <a:p>
                      <a:pPr algn="ctr" fontAlgn="t"/>
                      <a:r>
                        <a:rPr lang="en-US">
                          <a:effectLst/>
                        </a:rPr>
                        <a:t>66</a:t>
                      </a:r>
                    </a:p>
                  </a:txBody>
                  <a:tcPr marL="31750" marR="31750" marT="31750" marB="31750"/>
                </a:tc>
                <a:extLst>
                  <a:ext uri="{0D108BD9-81ED-4DB2-BD59-A6C34878D82A}">
                    <a16:rowId xmlns:a16="http://schemas.microsoft.com/office/drawing/2014/main" val="10001"/>
                  </a:ext>
                </a:extLst>
              </a:tr>
              <a:tr h="727798">
                <a:tc>
                  <a:txBody>
                    <a:bodyPr/>
                    <a:lstStyle/>
                    <a:p>
                      <a:pPr algn="ctr" fontAlgn="t"/>
                      <a:r>
                        <a:rPr lang="en-US" b="1" dirty="0">
                          <a:effectLst/>
                        </a:rPr>
                        <a:t>Silver</a:t>
                      </a:r>
                    </a:p>
                  </a:txBody>
                  <a:tcPr marL="31750" marR="31750" marT="31750" marB="31750"/>
                </a:tc>
                <a:tc>
                  <a:txBody>
                    <a:bodyPr/>
                    <a:lstStyle/>
                    <a:p>
                      <a:pPr algn="ctr" fontAlgn="t"/>
                      <a:r>
                        <a:rPr lang="en-US">
                          <a:effectLst/>
                        </a:rPr>
                        <a:t>55</a:t>
                      </a:r>
                    </a:p>
                  </a:txBody>
                  <a:tcPr marL="31750" marR="31750" marT="31750" marB="31750"/>
                </a:tc>
                <a:tc>
                  <a:txBody>
                    <a:bodyPr/>
                    <a:lstStyle/>
                    <a:p>
                      <a:pPr algn="ctr" fontAlgn="t"/>
                      <a:r>
                        <a:rPr lang="en-US">
                          <a:effectLst/>
                        </a:rPr>
                        <a:t>44</a:t>
                      </a:r>
                    </a:p>
                  </a:txBody>
                  <a:tcPr marL="31750" marR="31750" marT="31750" marB="31750"/>
                </a:tc>
                <a:tc>
                  <a:txBody>
                    <a:bodyPr/>
                    <a:lstStyle/>
                    <a:p>
                      <a:pPr algn="ctr" fontAlgn="t"/>
                      <a:r>
                        <a:rPr lang="en-US">
                          <a:effectLst/>
                        </a:rPr>
                        <a:t>10</a:t>
                      </a:r>
                    </a:p>
                  </a:txBody>
                  <a:tcPr marL="31750" marR="31750" marT="31750" marB="31750"/>
                </a:tc>
                <a:tc>
                  <a:txBody>
                    <a:bodyPr/>
                    <a:lstStyle/>
                    <a:p>
                      <a:pPr algn="ctr" fontAlgn="t"/>
                      <a:r>
                        <a:rPr lang="en-US">
                          <a:effectLst/>
                        </a:rPr>
                        <a:t>1</a:t>
                      </a:r>
                    </a:p>
                  </a:txBody>
                  <a:tcPr marL="31750" marR="31750" marT="31750" marB="31750"/>
                </a:tc>
                <a:tc>
                  <a:txBody>
                    <a:bodyPr/>
                    <a:lstStyle/>
                    <a:p>
                      <a:pPr algn="ctr" fontAlgn="t"/>
                      <a:r>
                        <a:rPr lang="en-US">
                          <a:effectLst/>
                        </a:rPr>
                        <a:t>39</a:t>
                      </a:r>
                    </a:p>
                  </a:txBody>
                  <a:tcPr marL="31750" marR="31750" marT="31750" marB="31750"/>
                </a:tc>
                <a:tc>
                  <a:txBody>
                    <a:bodyPr/>
                    <a:lstStyle/>
                    <a:p>
                      <a:pPr algn="ctr" fontAlgn="t"/>
                      <a:r>
                        <a:rPr lang="en-US" dirty="0">
                          <a:effectLst/>
                        </a:rPr>
                        <a:t>54</a:t>
                      </a:r>
                    </a:p>
                  </a:txBody>
                  <a:tcPr marL="31750" marR="31750" marT="31750" marB="31750"/>
                </a:tc>
                <a:tc>
                  <a:txBody>
                    <a:bodyPr/>
                    <a:lstStyle/>
                    <a:p>
                      <a:pPr algn="ctr" fontAlgn="t"/>
                      <a:r>
                        <a:rPr lang="en-US" dirty="0">
                          <a:effectLst/>
                        </a:rPr>
                        <a:t>38</a:t>
                      </a:r>
                    </a:p>
                  </a:txBody>
                  <a:tcPr marL="31750" marR="31750" marT="31750" marB="31750"/>
                </a:tc>
                <a:tc>
                  <a:txBody>
                    <a:bodyPr/>
                    <a:lstStyle/>
                    <a:p>
                      <a:pPr algn="ctr" fontAlgn="t"/>
                      <a:r>
                        <a:rPr lang="en-US" dirty="0">
                          <a:effectLst/>
                        </a:rPr>
                        <a:t>48</a:t>
                      </a:r>
                    </a:p>
                  </a:txBody>
                  <a:tcPr marL="31750" marR="31750" marT="31750" marB="31750"/>
                </a:tc>
                <a:extLst>
                  <a:ext uri="{0D108BD9-81ED-4DB2-BD59-A6C34878D82A}">
                    <a16:rowId xmlns:a16="http://schemas.microsoft.com/office/drawing/2014/main" val="10002"/>
                  </a:ext>
                </a:extLst>
              </a:tr>
              <a:tr h="440907">
                <a:tc>
                  <a:txBody>
                    <a:bodyPr/>
                    <a:lstStyle/>
                    <a:p>
                      <a:pPr algn="ctr" fontAlgn="t"/>
                      <a:r>
                        <a:rPr lang="en-US" b="1" dirty="0">
                          <a:effectLst/>
                        </a:rPr>
                        <a:t>Gold</a:t>
                      </a:r>
                    </a:p>
                  </a:txBody>
                  <a:tcPr marL="31750" marR="31750" marT="31750" marB="31750"/>
                </a:tc>
                <a:tc>
                  <a:txBody>
                    <a:bodyPr/>
                    <a:lstStyle/>
                    <a:p>
                      <a:pPr algn="ctr" fontAlgn="t"/>
                      <a:r>
                        <a:rPr lang="en-US">
                          <a:effectLst/>
                        </a:rPr>
                        <a:t>23</a:t>
                      </a:r>
                    </a:p>
                  </a:txBody>
                  <a:tcPr marL="31750" marR="31750" marT="31750" marB="31750"/>
                </a:tc>
                <a:tc>
                  <a:txBody>
                    <a:bodyPr/>
                    <a:lstStyle/>
                    <a:p>
                      <a:pPr algn="ctr" fontAlgn="t"/>
                      <a:r>
                        <a:rPr lang="en-US">
                          <a:effectLst/>
                        </a:rPr>
                        <a:t>21</a:t>
                      </a:r>
                    </a:p>
                  </a:txBody>
                  <a:tcPr marL="31750" marR="31750" marT="31750" marB="31750"/>
                </a:tc>
                <a:tc>
                  <a:txBody>
                    <a:bodyPr/>
                    <a:lstStyle/>
                    <a:p>
                      <a:pPr algn="ctr" fontAlgn="t"/>
                      <a:r>
                        <a:rPr lang="en-US">
                          <a:effectLst/>
                        </a:rPr>
                        <a:t>2</a:t>
                      </a:r>
                    </a:p>
                  </a:txBody>
                  <a:tcPr marL="31750" marR="31750" marT="31750" marB="31750"/>
                </a:tc>
                <a:tc>
                  <a:txBody>
                    <a:bodyPr/>
                    <a:lstStyle/>
                    <a:p>
                      <a:pPr algn="ctr" fontAlgn="t"/>
                      <a:r>
                        <a:rPr lang="en-US">
                          <a:effectLst/>
                        </a:rPr>
                        <a:t>0</a:t>
                      </a:r>
                    </a:p>
                  </a:txBody>
                  <a:tcPr marL="31750" marR="31750" marT="31750" marB="31750"/>
                </a:tc>
                <a:tc>
                  <a:txBody>
                    <a:bodyPr/>
                    <a:lstStyle/>
                    <a:p>
                      <a:pPr algn="ctr" fontAlgn="t"/>
                      <a:r>
                        <a:rPr lang="en-US">
                          <a:effectLst/>
                        </a:rPr>
                        <a:t>9</a:t>
                      </a:r>
                    </a:p>
                  </a:txBody>
                  <a:tcPr marL="31750" marR="31750" marT="31750" marB="31750"/>
                </a:tc>
                <a:tc>
                  <a:txBody>
                    <a:bodyPr/>
                    <a:lstStyle/>
                    <a:p>
                      <a:pPr algn="ctr" fontAlgn="t"/>
                      <a:r>
                        <a:rPr lang="en-US" dirty="0">
                          <a:effectLst/>
                        </a:rPr>
                        <a:t>21</a:t>
                      </a:r>
                    </a:p>
                  </a:txBody>
                  <a:tcPr marL="31750" marR="31750" marT="31750" marB="31750"/>
                </a:tc>
                <a:tc>
                  <a:txBody>
                    <a:bodyPr/>
                    <a:lstStyle/>
                    <a:p>
                      <a:pPr algn="ctr" fontAlgn="t"/>
                      <a:r>
                        <a:rPr lang="en-US">
                          <a:effectLst/>
                        </a:rPr>
                        <a:t>15</a:t>
                      </a:r>
                    </a:p>
                  </a:txBody>
                  <a:tcPr marL="31750" marR="31750" marT="31750" marB="31750"/>
                </a:tc>
                <a:tc>
                  <a:txBody>
                    <a:bodyPr/>
                    <a:lstStyle/>
                    <a:p>
                      <a:pPr algn="ctr" fontAlgn="t"/>
                      <a:r>
                        <a:rPr lang="en-US" dirty="0">
                          <a:effectLst/>
                        </a:rPr>
                        <a:t>14</a:t>
                      </a:r>
                    </a:p>
                  </a:txBody>
                  <a:tcPr marL="31750" marR="31750" marT="31750" marB="31750"/>
                </a:tc>
                <a:extLst>
                  <a:ext uri="{0D108BD9-81ED-4DB2-BD59-A6C34878D82A}">
                    <a16:rowId xmlns:a16="http://schemas.microsoft.com/office/drawing/2014/main" val="10003"/>
                  </a:ext>
                </a:extLst>
              </a:tr>
            </a:tbl>
          </a:graphicData>
        </a:graphic>
      </p:graphicFrame>
      <p:sp>
        <p:nvSpPr>
          <p:cNvPr id="7" name="TextBox 6"/>
          <p:cNvSpPr txBox="1"/>
          <p:nvPr/>
        </p:nvSpPr>
        <p:spPr>
          <a:xfrm>
            <a:off x="4572000" y="5943600"/>
            <a:ext cx="4365234" cy="523220"/>
          </a:xfrm>
          <a:prstGeom prst="rect">
            <a:avLst/>
          </a:prstGeom>
          <a:noFill/>
        </p:spPr>
        <p:txBody>
          <a:bodyPr wrap="none" rtlCol="0">
            <a:spAutoFit/>
          </a:bodyPr>
          <a:lstStyle/>
          <a:p>
            <a:r>
              <a:rPr lang="en-US" sz="1400" dirty="0"/>
              <a:t>Source: https://bestpractices.coreinfrastructure.org/criteria</a:t>
            </a:r>
          </a:p>
          <a:p>
            <a:r>
              <a:rPr lang="en-US" sz="1400" dirty="0"/>
              <a:t>as of 2017-09-10</a:t>
            </a:r>
          </a:p>
        </p:txBody>
      </p:sp>
      <p:sp>
        <p:nvSpPr>
          <p:cNvPr id="8" name="TextBox 7"/>
          <p:cNvSpPr txBox="1"/>
          <p:nvPr/>
        </p:nvSpPr>
        <p:spPr>
          <a:xfrm>
            <a:off x="861689" y="5181600"/>
            <a:ext cx="7420621" cy="461665"/>
          </a:xfrm>
          <a:prstGeom prst="rect">
            <a:avLst/>
          </a:prstGeom>
          <a:noFill/>
        </p:spPr>
        <p:txBody>
          <a:bodyPr wrap="none" rtlCol="0">
            <a:spAutoFit/>
          </a:bodyPr>
          <a:lstStyle/>
          <a:p>
            <a:r>
              <a:rPr lang="en-US" dirty="0"/>
              <a:t>There are not a </a:t>
            </a:r>
            <a:r>
              <a:rPr lang="en-US" i="1" dirty="0"/>
              <a:t>lot</a:t>
            </a:r>
            <a:r>
              <a:rPr lang="en-US" dirty="0"/>
              <a:t> of gold criteria, but they’re challenging.</a:t>
            </a:r>
          </a:p>
        </p:txBody>
      </p:sp>
    </p:spTree>
    <p:extLst>
      <p:ext uri="{BB962C8B-B14F-4D97-AF65-F5344CB8AC3E}">
        <p14:creationId xmlns:p14="http://schemas.microsoft.com/office/powerpoint/2010/main" val="373706659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Passing criteria categories and examples (1)</a:t>
            </a:r>
          </a:p>
        </p:txBody>
      </p:sp>
      <p:sp>
        <p:nvSpPr>
          <p:cNvPr id="3" name="Content Placeholder 2"/>
          <p:cNvSpPr>
            <a:spLocks noGrp="1"/>
          </p:cNvSpPr>
          <p:nvPr>
            <p:ph idx="1"/>
          </p:nvPr>
        </p:nvSpPr>
        <p:spPr/>
        <p:txBody>
          <a:bodyPr>
            <a:normAutofit lnSpcReduction="10000"/>
          </a:bodyPr>
          <a:lstStyle/>
          <a:p>
            <a:pPr marL="514350" indent="-514350">
              <a:buAutoNum type="arabicPeriod"/>
            </a:pPr>
            <a:r>
              <a:rPr lang="en-US" sz="2800" dirty="0"/>
              <a:t>Basics</a:t>
            </a:r>
          </a:p>
          <a:p>
            <a:pPr marL="914400" lvl="1" indent="-514350"/>
            <a:r>
              <a:rPr lang="en-US" sz="2000" dirty="0"/>
              <a:t>The software MUST be released as FLOSS*. [</a:t>
            </a:r>
            <a:r>
              <a:rPr lang="en-US" sz="2000" dirty="0" err="1"/>
              <a:t>floss_license</a:t>
            </a:r>
            <a:r>
              <a:rPr lang="en-US" sz="2000" dirty="0"/>
              <a:t>]</a:t>
            </a:r>
          </a:p>
          <a:p>
            <a:pPr marL="914400" lvl="1" indent="-514350"/>
            <a:r>
              <a:rPr lang="en-US" sz="2000" dirty="0"/>
              <a:t>It is SUGGESTED that any required license(s) be approved by the Open Source Initiative (OSI). [</a:t>
            </a:r>
            <a:r>
              <a:rPr lang="en-US" sz="2000" dirty="0" err="1"/>
              <a:t>floss_license_osi</a:t>
            </a:r>
            <a:r>
              <a:rPr lang="en-US" sz="2000" dirty="0"/>
              <a:t>]</a:t>
            </a:r>
          </a:p>
          <a:p>
            <a:pPr marL="0" indent="0">
              <a:buNone/>
            </a:pPr>
            <a:r>
              <a:rPr lang="en-US" sz="2800" dirty="0"/>
              <a:t>2. Change Control</a:t>
            </a:r>
          </a:p>
          <a:p>
            <a:pPr lvl="1"/>
            <a:r>
              <a:rPr lang="en-US" sz="2000" dirty="0"/>
              <a:t>The project MUST have a version-controlled source repository that is publicly readable and has a URL. [</a:t>
            </a:r>
            <a:r>
              <a:rPr lang="en-US" sz="2000" dirty="0" err="1"/>
              <a:t>repo_public</a:t>
            </a:r>
            <a:r>
              <a:rPr lang="en-US" sz="2000" dirty="0"/>
              <a:t>]</a:t>
            </a:r>
          </a:p>
          <a:p>
            <a:pPr lvl="2"/>
            <a:r>
              <a:rPr lang="en-US" sz="1800" dirty="0"/>
              <a:t>Details: The URL MAY be the same as the project URL. The project MAY use private (non-public) branches in specific cases while the change is not publicly released (e.g., for fixing a vulnerability before it is revealed to the public).</a:t>
            </a:r>
          </a:p>
          <a:p>
            <a:pPr marL="0" indent="0">
              <a:buNone/>
            </a:pPr>
            <a:r>
              <a:rPr lang="en-US" sz="2800" dirty="0"/>
              <a:t>3. Reporting</a:t>
            </a:r>
          </a:p>
          <a:p>
            <a:pPr lvl="1"/>
            <a:r>
              <a:rPr lang="en-US" sz="2000" dirty="0"/>
              <a:t>The project MUST publish the process for reporting vulnerabilities on the project site. [</a:t>
            </a:r>
            <a:r>
              <a:rPr lang="en-US" sz="2000" dirty="0" err="1"/>
              <a:t>vulnerability_report_process</a:t>
            </a:r>
            <a:r>
              <a:rPr lang="en-US" sz="2000" dirty="0"/>
              <a:t>] </a:t>
            </a:r>
          </a:p>
        </p:txBody>
      </p:sp>
      <p:sp>
        <p:nvSpPr>
          <p:cNvPr id="5" name="Slide Number Placeholder 4"/>
          <p:cNvSpPr>
            <a:spLocks noGrp="1"/>
          </p:cNvSpPr>
          <p:nvPr>
            <p:ph type="sldNum" sz="quarter" idx="12"/>
          </p:nvPr>
        </p:nvSpPr>
        <p:spPr/>
        <p:txBody>
          <a:bodyPr/>
          <a:lstStyle/>
          <a:p>
            <a:fld id="{E720D8AB-A97F-4E6B-A107-A5B32B7BB1E8}" type="slidenum">
              <a:rPr lang="en-US" smtClean="0"/>
              <a:pPr/>
              <a:t>41</a:t>
            </a:fld>
            <a:endParaRPr lang="en-US"/>
          </a:p>
        </p:txBody>
      </p:sp>
      <p:sp>
        <p:nvSpPr>
          <p:cNvPr id="4" name="TextBox 3"/>
          <p:cNvSpPr txBox="1"/>
          <p:nvPr/>
        </p:nvSpPr>
        <p:spPr>
          <a:xfrm>
            <a:off x="5334000" y="6438900"/>
            <a:ext cx="2898549" cy="276999"/>
          </a:xfrm>
          <a:prstGeom prst="rect">
            <a:avLst/>
          </a:prstGeom>
          <a:noFill/>
        </p:spPr>
        <p:txBody>
          <a:bodyPr wrap="none" rtlCol="0">
            <a:spAutoFit/>
          </a:bodyPr>
          <a:lstStyle/>
          <a:p>
            <a:r>
              <a:rPr lang="en-US" sz="1200" dirty="0"/>
              <a:t>*FLOSS=Free/</a:t>
            </a:r>
            <a:r>
              <a:rPr lang="en-US" sz="1200" dirty="0" err="1"/>
              <a:t>Libre</a:t>
            </a:r>
            <a:r>
              <a:rPr lang="en-US" sz="1200" dirty="0"/>
              <a:t>/Open Source Software</a:t>
            </a:r>
          </a:p>
        </p:txBody>
      </p:sp>
    </p:spTree>
    <p:extLst>
      <p:ext uri="{BB962C8B-B14F-4D97-AF65-F5344CB8AC3E}">
        <p14:creationId xmlns:p14="http://schemas.microsoft.com/office/powerpoint/2010/main" val="61082542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Passing criteria categories and examples (2)</a:t>
            </a:r>
          </a:p>
        </p:txBody>
      </p:sp>
      <p:sp>
        <p:nvSpPr>
          <p:cNvPr id="3" name="Content Placeholder 2"/>
          <p:cNvSpPr>
            <a:spLocks noGrp="1"/>
          </p:cNvSpPr>
          <p:nvPr>
            <p:ph idx="1"/>
          </p:nvPr>
        </p:nvSpPr>
        <p:spPr/>
        <p:txBody>
          <a:bodyPr/>
          <a:lstStyle/>
          <a:p>
            <a:pPr marL="0" indent="0">
              <a:buNone/>
            </a:pPr>
            <a:r>
              <a:rPr lang="en-US" sz="2800" dirty="0"/>
              <a:t>4. Quality</a:t>
            </a:r>
          </a:p>
          <a:p>
            <a:pPr marL="914400" lvl="1" indent="-514350"/>
            <a:r>
              <a:rPr lang="en-US" sz="2000" dirty="0"/>
              <a:t>If the software requires building for use, the project MUST provide a working build system that can automatically rebuild the software from source code. [build]</a:t>
            </a:r>
          </a:p>
          <a:p>
            <a:pPr marL="914400" lvl="1" indent="-514350"/>
            <a:r>
              <a:rPr lang="en-US" sz="2000" dirty="0"/>
              <a:t>The project MUST have at least one automated test suite that is publicly released as FLOSS (this test suite may be maintained as a separate FLOSS project). [test]</a:t>
            </a:r>
          </a:p>
          <a:p>
            <a:pPr marL="914400" lvl="1" indent="-514350"/>
            <a:r>
              <a:rPr lang="en-US" sz="2000" dirty="0"/>
              <a:t>The project MUST have a general policy (formal or not) that as major new functionality is added, tests of that functionality SHOULD be added to an automated test suite. [</a:t>
            </a:r>
            <a:r>
              <a:rPr lang="en-US" sz="2000" dirty="0" err="1"/>
              <a:t>test_policy</a:t>
            </a:r>
            <a:r>
              <a:rPr lang="en-US" sz="2000" dirty="0"/>
              <a:t>] </a:t>
            </a:r>
          </a:p>
          <a:p>
            <a:pPr marL="914400" lvl="1" indent="-514350"/>
            <a:r>
              <a:rPr lang="en-US" sz="2000" dirty="0"/>
              <a:t>The project MUST enable one or more compiler warning flags, a "safe" language mode, or use a separate "linter" tool to look for code quality errors or common simple mistakes, if there is at least one FLOSS tool that can implement this criterion in the selected language. [warnings]</a:t>
            </a:r>
          </a:p>
        </p:txBody>
      </p:sp>
      <p:sp>
        <p:nvSpPr>
          <p:cNvPr id="5" name="Slide Number Placeholder 4"/>
          <p:cNvSpPr>
            <a:spLocks noGrp="1"/>
          </p:cNvSpPr>
          <p:nvPr>
            <p:ph type="sldNum" sz="quarter" idx="12"/>
          </p:nvPr>
        </p:nvSpPr>
        <p:spPr/>
        <p:txBody>
          <a:bodyPr/>
          <a:lstStyle/>
          <a:p>
            <a:fld id="{E720D8AB-A97F-4E6B-A107-A5B32B7BB1E8}" type="slidenum">
              <a:rPr lang="en-US" smtClean="0"/>
              <a:pPr/>
              <a:t>42</a:t>
            </a:fld>
            <a:endParaRPr lang="en-US"/>
          </a:p>
        </p:txBody>
      </p:sp>
    </p:spTree>
    <p:extLst>
      <p:ext uri="{BB962C8B-B14F-4D97-AF65-F5344CB8AC3E}">
        <p14:creationId xmlns:p14="http://schemas.microsoft.com/office/powerpoint/2010/main" val="361960762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Passing criteria categories and examples (3)</a:t>
            </a:r>
          </a:p>
        </p:txBody>
      </p:sp>
      <p:sp>
        <p:nvSpPr>
          <p:cNvPr id="3" name="Content Placeholder 2"/>
          <p:cNvSpPr>
            <a:spLocks noGrp="1"/>
          </p:cNvSpPr>
          <p:nvPr>
            <p:ph idx="1"/>
          </p:nvPr>
        </p:nvSpPr>
        <p:spPr/>
        <p:txBody>
          <a:bodyPr/>
          <a:lstStyle/>
          <a:p>
            <a:pPr marL="0" indent="0">
              <a:buNone/>
            </a:pPr>
            <a:r>
              <a:rPr lang="en-US" sz="2800" dirty="0"/>
              <a:t>5. Security</a:t>
            </a:r>
          </a:p>
          <a:p>
            <a:pPr marL="914400" lvl="1" indent="-514350"/>
            <a:r>
              <a:rPr lang="en-US" sz="2000" dirty="0"/>
              <a:t>At least one of the primary developers MUST know of common kinds of errors that lead to vulnerabilities in this kind of software, as well as at least one method to counter or mitigate each of them. [</a:t>
            </a:r>
            <a:r>
              <a:rPr lang="en-US" sz="2000" dirty="0" err="1"/>
              <a:t>know_common_errors</a:t>
            </a:r>
            <a:r>
              <a:rPr lang="en-US" sz="2000" dirty="0"/>
              <a:t>]</a:t>
            </a:r>
          </a:p>
          <a:p>
            <a:pPr marL="914400" lvl="1" indent="-514350"/>
            <a:r>
              <a:rPr lang="en-US" sz="2000" dirty="0"/>
              <a:t>The project's cryptographic software MUST use only cryptographic protocols and algorithms that are publicly published and reviewed by experts. [</a:t>
            </a:r>
            <a:r>
              <a:rPr lang="en-US" sz="2000" dirty="0" err="1"/>
              <a:t>crypto_published</a:t>
            </a:r>
            <a:r>
              <a:rPr lang="en-US" sz="2000" dirty="0"/>
              <a:t>]</a:t>
            </a:r>
          </a:p>
          <a:p>
            <a:pPr marL="914400" lvl="1" indent="-514350"/>
            <a:r>
              <a:rPr lang="en-US" sz="2000" dirty="0"/>
              <a:t>The project MUST use a delivery mechanism that counters MITM attacks. Using https or </a:t>
            </a:r>
            <a:r>
              <a:rPr lang="en-US" sz="2000" dirty="0" err="1"/>
              <a:t>ssh+scp</a:t>
            </a:r>
            <a:r>
              <a:rPr lang="en-US" sz="2000" dirty="0"/>
              <a:t> is acceptable. [</a:t>
            </a:r>
            <a:r>
              <a:rPr lang="en-US" sz="2000" dirty="0" err="1"/>
              <a:t>delivery_mitm</a:t>
            </a:r>
            <a:r>
              <a:rPr lang="en-US" sz="2000" dirty="0"/>
              <a:t>]</a:t>
            </a:r>
          </a:p>
          <a:p>
            <a:pPr marL="914400" lvl="1" indent="-514350"/>
            <a:r>
              <a:rPr lang="en-US" sz="2000" dirty="0"/>
              <a:t>There MUST be no unpatched vulnerabilities of medium or high severity that have been publicly known for more than 60 days. [vulnerabilities_fixed_60_days]</a:t>
            </a:r>
          </a:p>
        </p:txBody>
      </p:sp>
      <p:sp>
        <p:nvSpPr>
          <p:cNvPr id="5" name="Slide Number Placeholder 4"/>
          <p:cNvSpPr>
            <a:spLocks noGrp="1"/>
          </p:cNvSpPr>
          <p:nvPr>
            <p:ph type="sldNum" sz="quarter" idx="12"/>
          </p:nvPr>
        </p:nvSpPr>
        <p:spPr/>
        <p:txBody>
          <a:bodyPr/>
          <a:lstStyle/>
          <a:p>
            <a:fld id="{E720D8AB-A97F-4E6B-A107-A5B32B7BB1E8}" type="slidenum">
              <a:rPr lang="en-US" smtClean="0"/>
              <a:pPr/>
              <a:t>43</a:t>
            </a:fld>
            <a:endParaRPr lang="en-US"/>
          </a:p>
        </p:txBody>
      </p:sp>
    </p:spTree>
    <p:extLst>
      <p:ext uri="{BB962C8B-B14F-4D97-AF65-F5344CB8AC3E}">
        <p14:creationId xmlns:p14="http://schemas.microsoft.com/office/powerpoint/2010/main" val="409168999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Passing criteria categories and examples (4)</a:t>
            </a:r>
          </a:p>
        </p:txBody>
      </p:sp>
      <p:sp>
        <p:nvSpPr>
          <p:cNvPr id="3" name="Content Placeholder 2"/>
          <p:cNvSpPr>
            <a:spLocks noGrp="1"/>
          </p:cNvSpPr>
          <p:nvPr>
            <p:ph idx="1"/>
          </p:nvPr>
        </p:nvSpPr>
        <p:spPr/>
        <p:txBody>
          <a:bodyPr/>
          <a:lstStyle/>
          <a:p>
            <a:pPr marL="0" indent="0">
              <a:buNone/>
            </a:pPr>
            <a:r>
              <a:rPr lang="en-US" sz="2800" dirty="0"/>
              <a:t>6. Analysis</a:t>
            </a:r>
          </a:p>
          <a:p>
            <a:pPr marL="914400" lvl="1" indent="-514350"/>
            <a:r>
              <a:rPr lang="en-US" sz="2000" dirty="0"/>
              <a:t>At least one static code analysis tool MUST be applied to any proposed major production release of the software before its release, if there is at least one FLOSS tool that implements this criterion in the selected language… [</a:t>
            </a:r>
            <a:r>
              <a:rPr lang="en-US" sz="2000" dirty="0" err="1"/>
              <a:t>static_analysis</a:t>
            </a:r>
            <a:r>
              <a:rPr lang="en-US" sz="2000" dirty="0"/>
              <a:t>]</a:t>
            </a:r>
          </a:p>
          <a:p>
            <a:pPr marL="914400" lvl="1" indent="-514350"/>
            <a:r>
              <a:rPr lang="en-US" sz="2000" dirty="0"/>
              <a:t>It is SUGGESTED that the {static code analysis} tool include rules or approaches to look for common vulnerabilities in the analyzed language or environment. [</a:t>
            </a:r>
            <a:r>
              <a:rPr lang="en-US" sz="2000" dirty="0" err="1"/>
              <a:t>static_analysis_common_vulnerabilities</a:t>
            </a:r>
            <a:r>
              <a:rPr lang="en-US" sz="2000" dirty="0"/>
              <a:t>]</a:t>
            </a:r>
          </a:p>
          <a:p>
            <a:pPr marL="914400" lvl="1" indent="-514350"/>
            <a:r>
              <a:rPr lang="en-US" sz="2000" dirty="0"/>
              <a:t>It is SUGGESTED that at least one dynamic analysis tool be applied to any proposed major production release of the software before its release. [</a:t>
            </a:r>
            <a:r>
              <a:rPr lang="en-US" sz="2000" dirty="0" err="1"/>
              <a:t>dynamic_analysis</a:t>
            </a:r>
            <a:r>
              <a:rPr lang="en-US" sz="2000" dirty="0"/>
              <a:t>]</a:t>
            </a:r>
          </a:p>
        </p:txBody>
      </p:sp>
      <p:sp>
        <p:nvSpPr>
          <p:cNvPr id="5" name="Slide Number Placeholder 4"/>
          <p:cNvSpPr>
            <a:spLocks noGrp="1"/>
          </p:cNvSpPr>
          <p:nvPr>
            <p:ph type="sldNum" sz="quarter" idx="12"/>
          </p:nvPr>
        </p:nvSpPr>
        <p:spPr/>
        <p:txBody>
          <a:bodyPr/>
          <a:lstStyle/>
          <a:p>
            <a:fld id="{E720D8AB-A97F-4E6B-A107-A5B32B7BB1E8}" type="slidenum">
              <a:rPr lang="en-US" smtClean="0"/>
              <a:pPr/>
              <a:t>44</a:t>
            </a:fld>
            <a:endParaRPr lang="en-US"/>
          </a:p>
        </p:txBody>
      </p:sp>
    </p:spTree>
    <p:extLst>
      <p:ext uri="{BB962C8B-B14F-4D97-AF65-F5344CB8AC3E}">
        <p14:creationId xmlns:p14="http://schemas.microsoft.com/office/powerpoint/2010/main" val="392025029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Silver: Sample criteria (1 of 2)</a:t>
            </a:r>
          </a:p>
        </p:txBody>
      </p:sp>
      <p:sp>
        <p:nvSpPr>
          <p:cNvPr id="3" name="Content Placeholder 2"/>
          <p:cNvSpPr>
            <a:spLocks noGrp="1"/>
          </p:cNvSpPr>
          <p:nvPr>
            <p:ph idx="1"/>
          </p:nvPr>
        </p:nvSpPr>
        <p:spPr/>
        <p:txBody>
          <a:bodyPr>
            <a:noAutofit/>
          </a:bodyPr>
          <a:lstStyle/>
          <a:p>
            <a:r>
              <a:rPr lang="en-US" sz="2000" dirty="0"/>
              <a:t>The project MUST clearly define and document its project governance model (the way it makes decisions, including key roles). [governance]</a:t>
            </a:r>
          </a:p>
          <a:p>
            <a:r>
              <a:rPr lang="en-US" sz="2000" dirty="0"/>
              <a:t>The project MUST be able to continue with minimal interruption if any one person is incapacitated or killed… [you] MAY do this by providing keys in a lockbox and a will providing any needed legal rights (e.g., for DNS names). [</a:t>
            </a:r>
            <a:r>
              <a:rPr lang="en-US" sz="2000" dirty="0" err="1"/>
              <a:t>access_continuity</a:t>
            </a:r>
            <a:r>
              <a:rPr lang="en-US" sz="2000" dirty="0"/>
              <a:t>]</a:t>
            </a:r>
          </a:p>
          <a:p>
            <a:r>
              <a:rPr lang="en-US" sz="2000" dirty="0"/>
              <a:t>The project MUST have FLOSS automated test suite(s) that provide at least 80% statement coverage if there is at least one FLOSS tool that can measure this criterion in the selected language. [test_statement_coverage80]</a:t>
            </a:r>
          </a:p>
          <a:p>
            <a:r>
              <a:rPr lang="en-US" sz="2000" dirty="0"/>
              <a:t>The project MUST automatically enforce its selected coding style(s) if there is at least one FLOSS tool that can do so in the selected language(s). [</a:t>
            </a:r>
            <a:r>
              <a:rPr lang="en-US" sz="2000" dirty="0" err="1"/>
              <a:t>coding_standards_enforced</a:t>
            </a:r>
            <a:r>
              <a:rPr lang="en-US" sz="2000" dirty="0"/>
              <a:t>]</a:t>
            </a:r>
          </a:p>
          <a:p>
            <a:r>
              <a:rPr lang="en-US" sz="2000" dirty="0"/>
              <a:t>The project MUST implement secure design principles (from "</a:t>
            </a:r>
            <a:r>
              <a:rPr lang="en-US" sz="2000" dirty="0" err="1"/>
              <a:t>know_secure_design</a:t>
            </a:r>
            <a:r>
              <a:rPr lang="en-US" sz="2000" dirty="0"/>
              <a:t>"), where applicable… [</a:t>
            </a:r>
            <a:r>
              <a:rPr lang="en-US" sz="2000" dirty="0" err="1"/>
              <a:t>implement_secure_design</a:t>
            </a:r>
            <a:r>
              <a:rPr lang="en-US" sz="2000" dirty="0"/>
              <a:t>]</a:t>
            </a:r>
          </a:p>
        </p:txBody>
      </p:sp>
      <p:sp>
        <p:nvSpPr>
          <p:cNvPr id="4" name="Slide Number Placeholder 3"/>
          <p:cNvSpPr>
            <a:spLocks noGrp="1"/>
          </p:cNvSpPr>
          <p:nvPr>
            <p:ph type="sldNum" sz="quarter" idx="12"/>
          </p:nvPr>
        </p:nvSpPr>
        <p:spPr/>
        <p:txBody>
          <a:bodyPr/>
          <a:lstStyle/>
          <a:p>
            <a:fld id="{E720D8AB-A97F-4E6B-A107-A5B32B7BB1E8}" type="slidenum">
              <a:rPr lang="en-US" smtClean="0"/>
              <a:pPr/>
              <a:t>45</a:t>
            </a:fld>
            <a:endParaRPr lang="en-US"/>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10400" y="381000"/>
            <a:ext cx="1758315" cy="247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3776039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Silver: Sample criteria (2 of 2)</a:t>
            </a:r>
          </a:p>
        </p:txBody>
      </p:sp>
      <p:sp>
        <p:nvSpPr>
          <p:cNvPr id="3" name="Content Placeholder 2"/>
          <p:cNvSpPr>
            <a:spLocks noGrp="1"/>
          </p:cNvSpPr>
          <p:nvPr>
            <p:ph idx="1"/>
          </p:nvPr>
        </p:nvSpPr>
        <p:spPr/>
        <p:txBody>
          <a:bodyPr>
            <a:noAutofit/>
          </a:bodyPr>
          <a:lstStyle/>
          <a:p>
            <a:r>
              <a:rPr lang="en-US" sz="2000" dirty="0"/>
              <a:t>The project results MUST check all inputs from potentially untrusted sources to ensure they are valid (a whitelist), and reject invalid inputs, if there are any restrictions on the data at all. [</a:t>
            </a:r>
            <a:r>
              <a:rPr lang="en-US" sz="2000" dirty="0" err="1"/>
              <a:t>input_validation</a:t>
            </a:r>
            <a:r>
              <a:rPr lang="en-US" sz="2000" dirty="0"/>
              <a:t>]</a:t>
            </a:r>
          </a:p>
          <a:p>
            <a:r>
              <a:rPr lang="en-US" sz="2000" dirty="0"/>
              <a:t>The project MUST cryptographically sign releases of the project results intended for widespread use, and there MUST be a documented process explaining [how to] obtain the public signing keys and verify the signature(s)… [</a:t>
            </a:r>
            <a:r>
              <a:rPr lang="en-US" sz="2000" dirty="0" err="1"/>
              <a:t>signed_releases</a:t>
            </a:r>
            <a:r>
              <a:rPr lang="en-US" sz="2000" dirty="0"/>
              <a:t>]</a:t>
            </a:r>
          </a:p>
          <a:p>
            <a:r>
              <a:rPr lang="en-US" sz="2000" dirty="0"/>
              <a:t>The project MUST provide an assurance case that justifies why its security requirements are met. [It MUST…] [</a:t>
            </a:r>
            <a:r>
              <a:rPr lang="en-US" sz="2000" dirty="0" err="1"/>
              <a:t>assurance_case</a:t>
            </a:r>
            <a:r>
              <a:rPr lang="en-US" sz="2000" dirty="0"/>
              <a:t>]</a:t>
            </a:r>
          </a:p>
          <a:p>
            <a:r>
              <a:rPr lang="en-US" sz="2000" dirty="0"/>
              <a:t>The project MUST use at least one static analysis tool … to look for common vulnerabilities… , if there is at least one FLOSS tool that can… [</a:t>
            </a:r>
            <a:r>
              <a:rPr lang="en-US" sz="2000" dirty="0" err="1"/>
              <a:t>static_analysis_common_vulnerabilities</a:t>
            </a:r>
            <a:r>
              <a:rPr lang="en-US" sz="2000" dirty="0"/>
              <a:t>]</a:t>
            </a:r>
          </a:p>
          <a:p>
            <a:r>
              <a:rPr lang="en-US" sz="2000" dirty="0"/>
              <a:t>Projects MUST monitor or periodically check their external dependencies (including convenience copies) to detect known vulnerabilities, and fix exploitable vulnerabilities or verify them as </a:t>
            </a:r>
            <a:r>
              <a:rPr lang="en-US" sz="2000" dirty="0" err="1"/>
              <a:t>unexploitable</a:t>
            </a:r>
            <a:r>
              <a:rPr lang="en-US" sz="2000" dirty="0"/>
              <a:t>. [</a:t>
            </a:r>
            <a:r>
              <a:rPr lang="en-US" sz="2000" dirty="0" err="1"/>
              <a:t>dependency_monitoring</a:t>
            </a:r>
            <a:r>
              <a:rPr lang="en-US" sz="2000" dirty="0"/>
              <a:t>]</a:t>
            </a:r>
          </a:p>
        </p:txBody>
      </p:sp>
      <p:sp>
        <p:nvSpPr>
          <p:cNvPr id="4" name="Slide Number Placeholder 3"/>
          <p:cNvSpPr>
            <a:spLocks noGrp="1"/>
          </p:cNvSpPr>
          <p:nvPr>
            <p:ph type="sldNum" sz="quarter" idx="12"/>
          </p:nvPr>
        </p:nvSpPr>
        <p:spPr/>
        <p:txBody>
          <a:bodyPr/>
          <a:lstStyle/>
          <a:p>
            <a:fld id="{E720D8AB-A97F-4E6B-A107-A5B32B7BB1E8}" type="slidenum">
              <a:rPr lang="en-US" smtClean="0"/>
              <a:pPr/>
              <a:t>46</a:t>
            </a:fld>
            <a:endParaRPr lang="en-US"/>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10400" y="381000"/>
            <a:ext cx="1758315" cy="247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9627857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Gold: Sample criteria</a:t>
            </a:r>
          </a:p>
        </p:txBody>
      </p:sp>
      <p:sp>
        <p:nvSpPr>
          <p:cNvPr id="3" name="Content Placeholder 2"/>
          <p:cNvSpPr>
            <a:spLocks noGrp="1"/>
          </p:cNvSpPr>
          <p:nvPr>
            <p:ph idx="1"/>
          </p:nvPr>
        </p:nvSpPr>
        <p:spPr/>
        <p:txBody>
          <a:bodyPr>
            <a:normAutofit fontScale="92500" lnSpcReduction="10000"/>
          </a:bodyPr>
          <a:lstStyle/>
          <a:p>
            <a:r>
              <a:rPr lang="en-US" sz="2000" dirty="0"/>
              <a:t>The project MUST require two-factor authentication (2FA) for developers for changing a central repository or accessing sensitive data (such as private vulnerability reports)… [require_2FA]</a:t>
            </a:r>
          </a:p>
          <a:p>
            <a:r>
              <a:rPr lang="en-US" sz="2000" dirty="0"/>
              <a:t>The project MUST have at least 50% of all proposed modifications reviewed before release by a person other than the author… [</a:t>
            </a:r>
            <a:r>
              <a:rPr lang="en-US" sz="2000" dirty="0" err="1"/>
              <a:t>two_person_review</a:t>
            </a:r>
            <a:r>
              <a:rPr lang="en-US" sz="2000" dirty="0"/>
              <a:t>]</a:t>
            </a:r>
          </a:p>
          <a:p>
            <a:r>
              <a:rPr lang="en-US" sz="2000" dirty="0"/>
              <a:t>The project MUST have a "bus factor" of 2 or more. [</a:t>
            </a:r>
            <a:r>
              <a:rPr lang="en-US" sz="2000" dirty="0" err="1"/>
              <a:t>bus_factor</a:t>
            </a:r>
            <a:r>
              <a:rPr lang="en-US" sz="2000" dirty="0"/>
              <a:t>]</a:t>
            </a:r>
          </a:p>
          <a:p>
            <a:r>
              <a:rPr lang="en-US" sz="2000" dirty="0"/>
              <a:t>The project MUST have a reproducible build… [</a:t>
            </a:r>
            <a:r>
              <a:rPr lang="en-US" sz="2000" dirty="0" err="1"/>
              <a:t>build_reproducible</a:t>
            </a:r>
            <a:r>
              <a:rPr lang="en-US" sz="2000" dirty="0"/>
              <a:t>]</a:t>
            </a:r>
          </a:p>
          <a:p>
            <a:r>
              <a:rPr lang="en-US" sz="2000" dirty="0"/>
              <a:t>The project MUST apply at least one dynamic analysis tool to any proposed major production release of the software before its release. [</a:t>
            </a:r>
            <a:r>
              <a:rPr lang="en-US" sz="2000" dirty="0" err="1"/>
              <a:t>dynamic_analysis</a:t>
            </a:r>
            <a:r>
              <a:rPr lang="en-US" sz="2000" dirty="0"/>
              <a:t>]</a:t>
            </a:r>
          </a:p>
          <a:p>
            <a:r>
              <a:rPr lang="en-US" sz="2000" dirty="0"/>
              <a:t>The project MUST have performed a security review within the last 5 years. This review MUST consider the security requirements and security boundary. [</a:t>
            </a:r>
            <a:r>
              <a:rPr lang="en-US" sz="2000" dirty="0" err="1"/>
              <a:t>security_review</a:t>
            </a:r>
            <a:r>
              <a:rPr lang="en-US" sz="2000" dirty="0"/>
              <a:t>]</a:t>
            </a:r>
          </a:p>
          <a:p>
            <a:r>
              <a:rPr lang="en-US" sz="2000" dirty="0"/>
              <a:t>Hardening mechanisms MUST be used in the software produced by the project so that software defects are less likely to result in security vulnerabilities. [hardening]</a:t>
            </a:r>
          </a:p>
        </p:txBody>
      </p:sp>
      <p:sp>
        <p:nvSpPr>
          <p:cNvPr id="4" name="Slide Number Placeholder 3"/>
          <p:cNvSpPr>
            <a:spLocks noGrp="1"/>
          </p:cNvSpPr>
          <p:nvPr>
            <p:ph type="sldNum" sz="quarter" idx="12"/>
          </p:nvPr>
        </p:nvSpPr>
        <p:spPr/>
        <p:txBody>
          <a:bodyPr/>
          <a:lstStyle/>
          <a:p>
            <a:fld id="{E720D8AB-A97F-4E6B-A107-A5B32B7BB1E8}" type="slidenum">
              <a:rPr lang="en-US" smtClean="0"/>
              <a:pPr/>
              <a:t>47</a:t>
            </a:fld>
            <a:endParaRPr lang="en-US"/>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13449" y="384048"/>
            <a:ext cx="1678839" cy="2468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0858983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Key URLs</a:t>
            </a:r>
          </a:p>
        </p:txBody>
      </p:sp>
      <p:sp>
        <p:nvSpPr>
          <p:cNvPr id="3" name="Content Placeholder 2"/>
          <p:cNvSpPr>
            <a:spLocks noGrp="1"/>
          </p:cNvSpPr>
          <p:nvPr>
            <p:ph idx="1"/>
          </p:nvPr>
        </p:nvSpPr>
        <p:spPr/>
        <p:txBody>
          <a:bodyPr>
            <a:normAutofit/>
          </a:bodyPr>
          <a:lstStyle/>
          <a:p>
            <a:r>
              <a:rPr lang="en-US" sz="2800" dirty="0"/>
              <a:t>CII best practices badge (get a badge):</a:t>
            </a:r>
          </a:p>
          <a:p>
            <a:pPr lvl="1"/>
            <a:r>
              <a:rPr lang="en-US" sz="2400" dirty="0"/>
              <a:t>https://bestpractices.coreinfrastructure.org/</a:t>
            </a:r>
          </a:p>
          <a:p>
            <a:r>
              <a:rPr lang="en-US" sz="2800" dirty="0"/>
              <a:t>CII best practices badge project:</a:t>
            </a:r>
          </a:p>
          <a:p>
            <a:pPr lvl="1"/>
            <a:r>
              <a:rPr lang="en-US" sz="2400" dirty="0"/>
              <a:t>https://github.com/coreinfrastructure/best-practices-badge</a:t>
            </a:r>
          </a:p>
        </p:txBody>
      </p:sp>
      <p:sp>
        <p:nvSpPr>
          <p:cNvPr id="5" name="Slide Number Placeholder 4"/>
          <p:cNvSpPr>
            <a:spLocks noGrp="1"/>
          </p:cNvSpPr>
          <p:nvPr>
            <p:ph type="sldNum" sz="quarter" idx="12"/>
          </p:nvPr>
        </p:nvSpPr>
        <p:spPr/>
        <p:txBody>
          <a:bodyPr/>
          <a:lstStyle/>
          <a:p>
            <a:fld id="{E720D8AB-A97F-4E6B-A107-A5B32B7BB1E8}" type="slidenum">
              <a:rPr lang="en-US" smtClean="0"/>
              <a:pPr/>
              <a:t>48</a:t>
            </a:fld>
            <a:endParaRPr lang="en-US"/>
          </a:p>
        </p:txBody>
      </p:sp>
      <p:sp>
        <p:nvSpPr>
          <p:cNvPr id="4" name="TextBox 3"/>
          <p:cNvSpPr txBox="1"/>
          <p:nvPr/>
        </p:nvSpPr>
        <p:spPr>
          <a:xfrm>
            <a:off x="533401" y="5562600"/>
            <a:ext cx="8001000" cy="830997"/>
          </a:xfrm>
          <a:prstGeom prst="rect">
            <a:avLst/>
          </a:prstGeom>
          <a:noFill/>
        </p:spPr>
        <p:txBody>
          <a:bodyPr wrap="square" rtlCol="0">
            <a:spAutoFit/>
          </a:bodyPr>
          <a:lstStyle/>
          <a:p>
            <a:r>
              <a:rPr lang="en-US" sz="1200" dirty="0"/>
              <a:t>My thanks to the </a:t>
            </a:r>
            <a:r>
              <a:rPr lang="en-US" sz="1200" i="1" dirty="0"/>
              <a:t>many</a:t>
            </a:r>
            <a:r>
              <a:rPr lang="en-US" sz="1200" dirty="0"/>
              <a:t> who reviewed or helped develop the badging criteria and/or the software to implement it. This includes:</a:t>
            </a:r>
            <a:br>
              <a:rPr lang="en-US" sz="1200" dirty="0"/>
            </a:br>
            <a:r>
              <a:rPr lang="en-US" sz="1200" dirty="0"/>
              <a:t>Mark Atwood, Tod Beardsley, Doug Birdwell, Alton(</a:t>
            </a:r>
            <a:r>
              <a:rPr lang="en-US" sz="1200" dirty="0" err="1"/>
              <a:t>ius</a:t>
            </a:r>
            <a:r>
              <a:rPr lang="en-US" sz="1200" dirty="0"/>
              <a:t>) Blom, Hanno </a:t>
            </a:r>
            <a:r>
              <a:rPr lang="en-US" sz="1200" dirty="0" err="1"/>
              <a:t>Böck</a:t>
            </a:r>
            <a:r>
              <a:rPr lang="en-US" sz="1200" dirty="0"/>
              <a:t>, </a:t>
            </a:r>
            <a:r>
              <a:rPr lang="en-US" sz="1200" dirty="0" err="1"/>
              <a:t>enos-dandrea</a:t>
            </a:r>
            <a:r>
              <a:rPr lang="en-US" sz="1200" dirty="0"/>
              <a:t>, Jason Dossett, David Drysdale, Karl Fogel, Alex Jordan (</a:t>
            </a:r>
            <a:r>
              <a:rPr lang="en-US" sz="1200" dirty="0" err="1"/>
              <a:t>strugee</a:t>
            </a:r>
            <a:r>
              <a:rPr lang="en-US" sz="1200" dirty="0"/>
              <a:t>), Sam Khakimov, Greg </a:t>
            </a:r>
            <a:r>
              <a:rPr lang="en-US" sz="1200" dirty="0" err="1"/>
              <a:t>Kroah</a:t>
            </a:r>
            <a:r>
              <a:rPr lang="en-US" sz="1200" dirty="0"/>
              <a:t>-Hartman, Dan Kohn, Charles Neill (</a:t>
            </a:r>
            <a:r>
              <a:rPr lang="en-US" sz="1200" dirty="0" err="1"/>
              <a:t>cneill</a:t>
            </a:r>
            <a:r>
              <a:rPr lang="en-US" sz="1200" dirty="0"/>
              <a:t>), Mark Rader, Emily Ratliff, Tom Ritter, </a:t>
            </a:r>
            <a:r>
              <a:rPr lang="en-US" sz="1200" dirty="0" err="1"/>
              <a:t>Nicko</a:t>
            </a:r>
            <a:r>
              <a:rPr lang="en-US" sz="1200" dirty="0"/>
              <a:t> van </a:t>
            </a:r>
            <a:r>
              <a:rPr lang="en-US" sz="1200" dirty="0" err="1"/>
              <a:t>Someren</a:t>
            </a:r>
            <a:r>
              <a:rPr lang="en-US" sz="1200" dirty="0"/>
              <a:t>, Daniel Stenberg (curl), Marcus Streets, Trevor Vaughan, Dale Visser, Florian Weimer</a:t>
            </a:r>
          </a:p>
        </p:txBody>
      </p:sp>
    </p:spTree>
    <p:extLst>
      <p:ext uri="{BB962C8B-B14F-4D97-AF65-F5344CB8AC3E}">
        <p14:creationId xmlns:p14="http://schemas.microsoft.com/office/powerpoint/2010/main" val="1062353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Who created &amp; runs the Badging Project?</a:t>
            </a:r>
          </a:p>
        </p:txBody>
      </p:sp>
      <p:sp>
        <p:nvSpPr>
          <p:cNvPr id="3" name="Content Placeholder 2"/>
          <p:cNvSpPr>
            <a:spLocks noGrp="1"/>
          </p:cNvSpPr>
          <p:nvPr>
            <p:ph idx="1"/>
          </p:nvPr>
        </p:nvSpPr>
        <p:spPr/>
        <p:txBody>
          <a:bodyPr>
            <a:normAutofit fontScale="85000" lnSpcReduction="10000"/>
          </a:bodyPr>
          <a:lstStyle/>
          <a:p>
            <a:r>
              <a:rPr lang="en-US" dirty="0"/>
              <a:t>Linux Foundation (LF)</a:t>
            </a:r>
          </a:p>
          <a:p>
            <a:pPr lvl="1"/>
            <a:r>
              <a:rPr lang="en-US" dirty="0"/>
              <a:t>“dedicated to building sustainable ecosystems around open source projects to accelerate technology development and industry adoption”</a:t>
            </a:r>
          </a:p>
          <a:p>
            <a:pPr lvl="1"/>
            <a:r>
              <a:rPr lang="en-US" dirty="0"/>
              <a:t>nonprofit mutual benefit corporation, 501(c)(6)</a:t>
            </a:r>
          </a:p>
          <a:p>
            <a:pPr lvl="1"/>
            <a:r>
              <a:rPr lang="en-US" dirty="0"/>
              <a:t>Linux kernel, JS Foundation, Cloud Native Computing Foundation (CNCF), R Consortium, LF Energy, …</a:t>
            </a:r>
          </a:p>
          <a:p>
            <a:r>
              <a:rPr lang="en-US" dirty="0"/>
              <a:t>Core Infrastructure Initiative (CII) organized by LF</a:t>
            </a:r>
          </a:p>
          <a:p>
            <a:pPr lvl="1"/>
            <a:r>
              <a:rPr lang="en-US" dirty="0"/>
              <a:t>“to fund and support critical elements of the global information infrastructure”</a:t>
            </a:r>
          </a:p>
          <a:p>
            <a:r>
              <a:rPr lang="en-US" dirty="0"/>
              <a:t>Badging project is an OSS project created by CII</a:t>
            </a:r>
          </a:p>
          <a:p>
            <a:pPr lvl="1"/>
            <a:r>
              <a:rPr lang="en-US" dirty="0"/>
              <a:t>Yes, we earn our own badge </a:t>
            </a:r>
            <a:r>
              <a:rPr lang="en-US" dirty="0">
                <a:sym typeface="Wingdings" panose="05000000000000000000" pitchFamily="2" charset="2"/>
              </a:rPr>
              <a:t></a:t>
            </a:r>
            <a:endParaRPr lang="en-US" dirty="0"/>
          </a:p>
          <a:p>
            <a:pPr lvl="1"/>
            <a:endParaRPr lang="en-US" dirty="0"/>
          </a:p>
        </p:txBody>
      </p:sp>
      <p:sp>
        <p:nvSpPr>
          <p:cNvPr id="4" name="Slide Number Placeholder 3"/>
          <p:cNvSpPr>
            <a:spLocks noGrp="1"/>
          </p:cNvSpPr>
          <p:nvPr>
            <p:ph type="sldNum" sz="quarter" idx="12"/>
          </p:nvPr>
        </p:nvSpPr>
        <p:spPr/>
        <p:txBody>
          <a:bodyPr/>
          <a:lstStyle/>
          <a:p>
            <a:fld id="{E720D8AB-A97F-4E6B-A107-A5B32B7BB1E8}" type="slidenum">
              <a:rPr lang="en-US" smtClean="0"/>
              <a:pPr/>
              <a:t>4</a:t>
            </a:fld>
            <a:endParaRPr lang="en-US"/>
          </a:p>
        </p:txBody>
      </p:sp>
    </p:spTree>
    <p:extLst>
      <p:ext uri="{BB962C8B-B14F-4D97-AF65-F5344CB8AC3E}">
        <p14:creationId xmlns:p14="http://schemas.microsoft.com/office/powerpoint/2010/main" val="219189743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Involved in OSS?</a:t>
            </a:r>
          </a:p>
        </p:txBody>
      </p:sp>
      <p:sp>
        <p:nvSpPr>
          <p:cNvPr id="3" name="Content Placeholder 2"/>
          <p:cNvSpPr>
            <a:spLocks noGrp="1"/>
          </p:cNvSpPr>
          <p:nvPr>
            <p:ph idx="1"/>
          </p:nvPr>
        </p:nvSpPr>
        <p:spPr/>
        <p:txBody>
          <a:bodyPr>
            <a:normAutofit/>
          </a:bodyPr>
          <a:lstStyle/>
          <a:p>
            <a:r>
              <a:rPr lang="en-US" sz="2800" dirty="0"/>
              <a:t>If you lead an OSS project, what you do matters!</a:t>
            </a:r>
          </a:p>
          <a:p>
            <a:pPr lvl="1"/>
            <a:r>
              <a:rPr lang="en-US" sz="2400" dirty="0"/>
              <a:t>People depend on the software you create</a:t>
            </a:r>
          </a:p>
          <a:p>
            <a:pPr lvl="1"/>
            <a:r>
              <a:rPr lang="en-US" sz="2400" dirty="0"/>
              <a:t>The practices you apply affect the result</a:t>
            </a:r>
          </a:p>
          <a:p>
            <a:pPr lvl="1"/>
            <a:r>
              <a:rPr lang="en-US" sz="2400" dirty="0"/>
              <a:t>Secure or quality software is not an accident</a:t>
            </a:r>
          </a:p>
          <a:p>
            <a:pPr lvl="1"/>
            <a:r>
              <a:rPr lang="en-US" sz="2400" dirty="0"/>
              <a:t>Please try to get a badge, &amp; show when you have it</a:t>
            </a:r>
          </a:p>
          <a:p>
            <a:r>
              <a:rPr lang="en-US" sz="2800" dirty="0"/>
              <a:t>If you’re considering using an OSS project</a:t>
            </a:r>
          </a:p>
          <a:p>
            <a:pPr lvl="1"/>
            <a:r>
              <a:rPr lang="en-US" sz="2400" dirty="0"/>
              <a:t>Check on the project – should you use it?</a:t>
            </a:r>
          </a:p>
        </p:txBody>
      </p:sp>
      <p:sp>
        <p:nvSpPr>
          <p:cNvPr id="5" name="Slide Number Placeholder 4"/>
          <p:cNvSpPr>
            <a:spLocks noGrp="1"/>
          </p:cNvSpPr>
          <p:nvPr>
            <p:ph type="sldNum" sz="quarter" idx="12"/>
          </p:nvPr>
        </p:nvSpPr>
        <p:spPr/>
        <p:txBody>
          <a:bodyPr/>
          <a:lstStyle/>
          <a:p>
            <a:fld id="{E720D8AB-A97F-4E6B-A107-A5B32B7BB1E8}" type="slidenum">
              <a:rPr lang="en-US" smtClean="0"/>
              <a:pPr/>
              <a:t>49</a:t>
            </a:fld>
            <a:endParaRPr lang="en-US"/>
          </a:p>
        </p:txBody>
      </p:sp>
    </p:spTree>
    <p:extLst>
      <p:ext uri="{BB962C8B-B14F-4D97-AF65-F5344CB8AC3E}">
        <p14:creationId xmlns:p14="http://schemas.microsoft.com/office/powerpoint/2010/main" val="103596166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51C372-AF0A-C54F-AAE9-41C555B2F976}"/>
              </a:ext>
            </a:extLst>
          </p:cNvPr>
          <p:cNvSpPr>
            <a:spLocks noGrp="1"/>
          </p:cNvSpPr>
          <p:nvPr>
            <p:ph type="title"/>
          </p:nvPr>
        </p:nvSpPr>
        <p:spPr/>
        <p:txBody>
          <a:bodyPr/>
          <a:lstStyle/>
          <a:p>
            <a:r>
              <a:rPr lang="en-US" dirty="0"/>
              <a:t>Release of presentation</a:t>
            </a:r>
          </a:p>
        </p:txBody>
      </p:sp>
      <p:sp>
        <p:nvSpPr>
          <p:cNvPr id="3" name="Content Placeholder 2">
            <a:extLst>
              <a:ext uri="{FF2B5EF4-FFF2-40B4-BE49-F238E27FC236}">
                <a16:creationId xmlns:a16="http://schemas.microsoft.com/office/drawing/2014/main" id="{23B3B1DB-7A89-394D-84A1-81BB9F0BC5D3}"/>
              </a:ext>
            </a:extLst>
          </p:cNvPr>
          <p:cNvSpPr>
            <a:spLocks noGrp="1"/>
          </p:cNvSpPr>
          <p:nvPr>
            <p:ph idx="1"/>
          </p:nvPr>
        </p:nvSpPr>
        <p:spPr/>
        <p:txBody>
          <a:bodyPr>
            <a:normAutofit/>
          </a:bodyPr>
          <a:lstStyle/>
          <a:p>
            <a:r>
              <a:rPr lang="en-US" sz="1800" dirty="0"/>
              <a:t>This presentation is released under Creative Commons Attribution 3.0 or later (CC-BY-3.0+)</a:t>
            </a:r>
          </a:p>
          <a:p>
            <a:r>
              <a:rPr lang="en-US" sz="1800" dirty="0"/>
              <a:t>Credits</a:t>
            </a:r>
          </a:p>
          <a:p>
            <a:pPr lvl="1"/>
            <a:r>
              <a:rPr lang="en-US" sz="1600" dirty="0"/>
              <a:t>Older versions were developed by the Institute for Defense Analyses (IDA); thank you!</a:t>
            </a:r>
          </a:p>
        </p:txBody>
      </p:sp>
      <p:sp>
        <p:nvSpPr>
          <p:cNvPr id="4" name="Slide Number Placeholder 3">
            <a:extLst>
              <a:ext uri="{FF2B5EF4-FFF2-40B4-BE49-F238E27FC236}">
                <a16:creationId xmlns:a16="http://schemas.microsoft.com/office/drawing/2014/main" id="{22A62976-D0D5-9042-9F45-61F8E6B0AF1D}"/>
              </a:ext>
            </a:extLst>
          </p:cNvPr>
          <p:cNvSpPr>
            <a:spLocks noGrp="1"/>
          </p:cNvSpPr>
          <p:nvPr>
            <p:ph type="sldNum" sz="quarter" idx="12"/>
          </p:nvPr>
        </p:nvSpPr>
        <p:spPr/>
        <p:txBody>
          <a:bodyPr/>
          <a:lstStyle/>
          <a:p>
            <a:fld id="{E720D8AB-A97F-4E6B-A107-A5B32B7BB1E8}" type="slidenum">
              <a:rPr lang="en-US" smtClean="0"/>
              <a:pPr/>
              <a:t>50</a:t>
            </a:fld>
            <a:endParaRPr lang="en-US"/>
          </a:p>
        </p:txBody>
      </p:sp>
    </p:spTree>
    <p:extLst>
      <p:ext uri="{BB962C8B-B14F-4D97-AF65-F5344CB8AC3E}">
        <p14:creationId xmlns:p14="http://schemas.microsoft.com/office/powerpoint/2010/main" val="29314019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err="1"/>
              <a:t>BadgeApp</a:t>
            </a:r>
            <a:r>
              <a:rPr lang="en-US" dirty="0"/>
              <a:t>: Home page</a:t>
            </a:r>
          </a:p>
        </p:txBody>
      </p:sp>
      <p:sp>
        <p:nvSpPr>
          <p:cNvPr id="5" name="Slide Number Placeholder 4"/>
          <p:cNvSpPr>
            <a:spLocks noGrp="1"/>
          </p:cNvSpPr>
          <p:nvPr>
            <p:ph type="sldNum" sz="quarter" idx="12"/>
          </p:nvPr>
        </p:nvSpPr>
        <p:spPr/>
        <p:txBody>
          <a:bodyPr/>
          <a:lstStyle/>
          <a:p>
            <a:fld id="{E720D8AB-A97F-4E6B-A107-A5B32B7BB1E8}" type="slidenum">
              <a:rPr lang="en-US" smtClean="0"/>
              <a:pPr/>
              <a:t>5</a:t>
            </a:fld>
            <a:endParaRPr lang="en-US"/>
          </a:p>
        </p:txBody>
      </p:sp>
      <p:sp>
        <p:nvSpPr>
          <p:cNvPr id="2" name="Rectangle 1"/>
          <p:cNvSpPr/>
          <p:nvPr/>
        </p:nvSpPr>
        <p:spPr>
          <a:xfrm>
            <a:off x="1073426" y="5791198"/>
            <a:ext cx="6920948" cy="954107"/>
          </a:xfrm>
          <a:prstGeom prst="rect">
            <a:avLst/>
          </a:prstGeom>
          <a:solidFill>
            <a:schemeClr val="accent1"/>
          </a:solidFill>
        </p:spPr>
        <p:txBody>
          <a:bodyPr wrap="square">
            <a:spAutoFit/>
          </a:bodyPr>
          <a:lstStyle/>
          <a:p>
            <a:r>
              <a:rPr lang="en-US" sz="2800" dirty="0"/>
              <a:t>To get your OSS project a badge, go to</a:t>
            </a:r>
            <a:br>
              <a:rPr lang="en-US" sz="2800" dirty="0"/>
            </a:br>
            <a:r>
              <a:rPr lang="en-US" sz="2800" b="1" dirty="0"/>
              <a:t>https://bestpractices.coreinfrastructure.org/</a:t>
            </a:r>
          </a:p>
        </p:txBody>
      </p:sp>
      <p:pic>
        <p:nvPicPr>
          <p:cNvPr id="1026" name="Picture 2" descr="Screenshot of CII Best Practices badge home p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1500" y="914400"/>
            <a:ext cx="8229600" cy="4629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34215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 calcmode="lin" valueType="num">
                                      <p:cBhvr>
                                        <p:cTn id="7" dur="1000" fill="hold"/>
                                        <p:tgtEl>
                                          <p:spTgt spid="1026"/>
                                        </p:tgtEl>
                                        <p:attrNameLst>
                                          <p:attrName>ppt_w</p:attrName>
                                        </p:attrNameLst>
                                      </p:cBhvr>
                                      <p:tavLst>
                                        <p:tav tm="0">
                                          <p:val>
                                            <p:fltVal val="0"/>
                                          </p:val>
                                        </p:tav>
                                        <p:tav tm="100000">
                                          <p:val>
                                            <p:strVal val="#ppt_w"/>
                                          </p:val>
                                        </p:tav>
                                      </p:tavLst>
                                    </p:anim>
                                    <p:anim calcmode="lin" valueType="num">
                                      <p:cBhvr>
                                        <p:cTn id="8" dur="1000" fill="hold"/>
                                        <p:tgtEl>
                                          <p:spTgt spid="1026"/>
                                        </p:tgtEl>
                                        <p:attrNameLst>
                                          <p:attrName>ppt_h</p:attrName>
                                        </p:attrNameLst>
                                      </p:cBhvr>
                                      <p:tavLst>
                                        <p:tav tm="0">
                                          <p:val>
                                            <p:fltVal val="0"/>
                                          </p:val>
                                        </p:tav>
                                        <p:tav tm="100000">
                                          <p:val>
                                            <p:strVal val="#ppt_h"/>
                                          </p:val>
                                        </p:tav>
                                      </p:tavLst>
                                    </p:anim>
                                    <p:anim calcmode="lin" valueType="num">
                                      <p:cBhvr>
                                        <p:cTn id="9" dur="1000" fill="hold"/>
                                        <p:tgtEl>
                                          <p:spTgt spid="1026"/>
                                        </p:tgtEl>
                                        <p:attrNameLst>
                                          <p:attrName>style.rotation</p:attrName>
                                        </p:attrNameLst>
                                      </p:cBhvr>
                                      <p:tavLst>
                                        <p:tav tm="0">
                                          <p:val>
                                            <p:fltVal val="90"/>
                                          </p:val>
                                        </p:tav>
                                        <p:tav tm="100000">
                                          <p:val>
                                            <p:fltVal val="0"/>
                                          </p:val>
                                        </p:tav>
                                      </p:tavLst>
                                    </p:anim>
                                    <p:animEffect transition="in" filter="fade">
                                      <p:cBhvr>
                                        <p:cTn id="10" dur="1000"/>
                                        <p:tgtEl>
                                          <p:spTgt spid="1026"/>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anim calcmode="lin" valueType="num">
                                      <p:cBhvr additive="base">
                                        <p:cTn id="15" dur="500" fill="hold"/>
                                        <p:tgtEl>
                                          <p:spTgt spid="2"/>
                                        </p:tgtEl>
                                        <p:attrNameLst>
                                          <p:attrName>ppt_x</p:attrName>
                                        </p:attrNameLst>
                                      </p:cBhvr>
                                      <p:tavLst>
                                        <p:tav tm="0">
                                          <p:val>
                                            <p:strVal val="#ppt_x"/>
                                          </p:val>
                                        </p:tav>
                                        <p:tav tm="100000">
                                          <p:val>
                                            <p:strVal val="#ppt_x"/>
                                          </p:val>
                                        </p:tav>
                                      </p:tavLst>
                                    </p:anim>
                                    <p:anim calcmode="lin" valueType="num">
                                      <p:cBhvr additive="base">
                                        <p:cTn id="16"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219200" y="224135"/>
            <a:ext cx="7162800" cy="461665"/>
          </a:xfrm>
        </p:spPr>
        <p:txBody>
          <a:bodyPr/>
          <a:lstStyle/>
          <a:p>
            <a:r>
              <a:rPr lang="en-US" dirty="0"/>
              <a:t>Some OSS projects with a best practices badge</a:t>
            </a:r>
          </a:p>
        </p:txBody>
      </p:sp>
      <p:sp>
        <p:nvSpPr>
          <p:cNvPr id="4" name="Slide Number Placeholder 3"/>
          <p:cNvSpPr>
            <a:spLocks noGrp="1"/>
          </p:cNvSpPr>
          <p:nvPr>
            <p:ph type="sldNum" sz="quarter" idx="12"/>
          </p:nvPr>
        </p:nvSpPr>
        <p:spPr/>
        <p:txBody>
          <a:bodyPr/>
          <a:lstStyle/>
          <a:p>
            <a:fld id="{E720D8AB-A97F-4E6B-A107-A5B32B7BB1E8}" type="slidenum">
              <a:rPr lang="en-US" smtClean="0"/>
              <a:pPr/>
              <a:t>6</a:t>
            </a:fld>
            <a:endParaRPr lang="en-US"/>
          </a:p>
        </p:txBody>
      </p:sp>
      <p:pic>
        <p:nvPicPr>
          <p:cNvPr id="6" name="Picture 5"/>
          <p:cNvPicPr>
            <a:picLocks noChangeAspect="1"/>
          </p:cNvPicPr>
          <p:nvPr/>
        </p:nvPicPr>
        <p:blipFill>
          <a:blip r:embed="rId3"/>
          <a:stretch>
            <a:fillRect/>
          </a:stretch>
        </p:blipFill>
        <p:spPr>
          <a:xfrm>
            <a:off x="2928603" y="2337538"/>
            <a:ext cx="1048605" cy="445548"/>
          </a:xfrm>
          <a:prstGeom prst="rect">
            <a:avLst/>
          </a:prstGeom>
        </p:spPr>
      </p:pic>
      <p:pic>
        <p:nvPicPr>
          <p:cNvPr id="7" name="Picture 6"/>
          <p:cNvPicPr>
            <a:picLocks noChangeAspect="1"/>
          </p:cNvPicPr>
          <p:nvPr/>
        </p:nvPicPr>
        <p:blipFill>
          <a:blip r:embed="rId4"/>
          <a:stretch>
            <a:fillRect/>
          </a:stretch>
        </p:blipFill>
        <p:spPr>
          <a:xfrm>
            <a:off x="698391" y="2402238"/>
            <a:ext cx="1296277" cy="316148"/>
          </a:xfrm>
          <a:prstGeom prst="rect">
            <a:avLst/>
          </a:prstGeom>
        </p:spPr>
      </p:pic>
      <p:pic>
        <p:nvPicPr>
          <p:cNvPr id="8" name="Picture 7"/>
          <p:cNvPicPr>
            <a:picLocks noChangeAspect="1"/>
          </p:cNvPicPr>
          <p:nvPr/>
        </p:nvPicPr>
        <p:blipFill>
          <a:blip r:embed="rId5"/>
          <a:stretch>
            <a:fillRect/>
          </a:stretch>
        </p:blipFill>
        <p:spPr>
          <a:xfrm>
            <a:off x="2671540" y="3949930"/>
            <a:ext cx="1562731" cy="543077"/>
          </a:xfrm>
          <a:prstGeom prst="rect">
            <a:avLst/>
          </a:prstGeom>
        </p:spPr>
      </p:pic>
      <p:pic>
        <p:nvPicPr>
          <p:cNvPr id="9" name="Picture 8"/>
          <p:cNvPicPr>
            <a:picLocks noChangeAspect="1"/>
          </p:cNvPicPr>
          <p:nvPr/>
        </p:nvPicPr>
        <p:blipFill>
          <a:blip r:embed="rId6"/>
          <a:stretch>
            <a:fillRect/>
          </a:stretch>
        </p:blipFill>
        <p:spPr>
          <a:xfrm>
            <a:off x="5102065" y="1107219"/>
            <a:ext cx="743295" cy="866861"/>
          </a:xfrm>
          <a:prstGeom prst="rect">
            <a:avLst/>
          </a:prstGeom>
        </p:spPr>
      </p:pic>
      <p:pic>
        <p:nvPicPr>
          <p:cNvPr id="11" name="Picture 10"/>
          <p:cNvPicPr>
            <a:picLocks noChangeAspect="1"/>
          </p:cNvPicPr>
          <p:nvPr/>
        </p:nvPicPr>
        <p:blipFill>
          <a:blip r:embed="rId7"/>
          <a:stretch>
            <a:fillRect/>
          </a:stretch>
        </p:blipFill>
        <p:spPr>
          <a:xfrm>
            <a:off x="3067231" y="4745894"/>
            <a:ext cx="771346" cy="607301"/>
          </a:xfrm>
          <a:prstGeom prst="rect">
            <a:avLst/>
          </a:prstGeom>
        </p:spPr>
      </p:pic>
      <p:pic>
        <p:nvPicPr>
          <p:cNvPr id="12" name="Picture 11"/>
          <p:cNvPicPr>
            <a:picLocks noChangeAspect="1"/>
          </p:cNvPicPr>
          <p:nvPr/>
        </p:nvPicPr>
        <p:blipFill>
          <a:blip r:embed="rId8"/>
          <a:stretch>
            <a:fillRect/>
          </a:stretch>
        </p:blipFill>
        <p:spPr>
          <a:xfrm>
            <a:off x="4923754" y="4767911"/>
            <a:ext cx="1234931" cy="563266"/>
          </a:xfrm>
          <a:prstGeom prst="rect">
            <a:avLst/>
          </a:prstGeom>
        </p:spPr>
      </p:pic>
      <p:pic>
        <p:nvPicPr>
          <p:cNvPr id="13" name="Picture 12"/>
          <p:cNvPicPr>
            <a:picLocks noChangeAspect="1"/>
          </p:cNvPicPr>
          <p:nvPr/>
        </p:nvPicPr>
        <p:blipFill>
          <a:blip r:embed="rId9"/>
          <a:stretch>
            <a:fillRect/>
          </a:stretch>
        </p:blipFill>
        <p:spPr>
          <a:xfrm>
            <a:off x="646784" y="4660797"/>
            <a:ext cx="1399490" cy="777494"/>
          </a:xfrm>
          <a:prstGeom prst="rect">
            <a:avLst/>
          </a:prstGeom>
        </p:spPr>
      </p:pic>
      <p:pic>
        <p:nvPicPr>
          <p:cNvPr id="14" name="Picture 13"/>
          <p:cNvPicPr>
            <a:picLocks noChangeAspect="1"/>
          </p:cNvPicPr>
          <p:nvPr/>
        </p:nvPicPr>
        <p:blipFill>
          <a:blip r:embed="rId10"/>
          <a:stretch>
            <a:fillRect/>
          </a:stretch>
        </p:blipFill>
        <p:spPr>
          <a:xfrm>
            <a:off x="6764546" y="4852823"/>
            <a:ext cx="1633190" cy="393443"/>
          </a:xfrm>
          <a:prstGeom prst="rect">
            <a:avLst/>
          </a:prstGeom>
        </p:spPr>
      </p:pic>
      <p:pic>
        <p:nvPicPr>
          <p:cNvPr id="15" name="Picture 14"/>
          <p:cNvPicPr>
            <a:picLocks noChangeAspect="1"/>
          </p:cNvPicPr>
          <p:nvPr/>
        </p:nvPicPr>
        <p:blipFill>
          <a:blip r:embed="rId11"/>
          <a:stretch>
            <a:fillRect/>
          </a:stretch>
        </p:blipFill>
        <p:spPr>
          <a:xfrm>
            <a:off x="5098617" y="3729688"/>
            <a:ext cx="885205" cy="983561"/>
          </a:xfrm>
          <a:prstGeom prst="rect">
            <a:avLst/>
          </a:prstGeom>
        </p:spPr>
      </p:pic>
      <p:pic>
        <p:nvPicPr>
          <p:cNvPr id="16" name="Picture 15"/>
          <p:cNvPicPr>
            <a:picLocks noChangeAspect="1"/>
          </p:cNvPicPr>
          <p:nvPr/>
        </p:nvPicPr>
        <p:blipFill>
          <a:blip r:embed="rId12"/>
          <a:stretch>
            <a:fillRect/>
          </a:stretch>
        </p:blipFill>
        <p:spPr>
          <a:xfrm>
            <a:off x="6896716" y="3965172"/>
            <a:ext cx="1701877" cy="512594"/>
          </a:xfrm>
          <a:prstGeom prst="rect">
            <a:avLst/>
          </a:prstGeom>
        </p:spPr>
      </p:pic>
      <p:pic>
        <p:nvPicPr>
          <p:cNvPr id="17" name="Picture 16"/>
          <p:cNvPicPr>
            <a:picLocks noChangeAspect="1"/>
          </p:cNvPicPr>
          <p:nvPr/>
        </p:nvPicPr>
        <p:blipFill>
          <a:blip r:embed="rId13"/>
          <a:stretch>
            <a:fillRect/>
          </a:stretch>
        </p:blipFill>
        <p:spPr>
          <a:xfrm>
            <a:off x="536996" y="3653375"/>
            <a:ext cx="1619067" cy="1136188"/>
          </a:xfrm>
          <a:prstGeom prst="rect">
            <a:avLst/>
          </a:prstGeom>
        </p:spPr>
      </p:pic>
      <p:pic>
        <p:nvPicPr>
          <p:cNvPr id="18" name="Picture 17"/>
          <p:cNvPicPr>
            <a:picLocks noChangeAspect="1"/>
          </p:cNvPicPr>
          <p:nvPr/>
        </p:nvPicPr>
        <p:blipFill>
          <a:blip r:embed="rId14"/>
          <a:stretch>
            <a:fillRect/>
          </a:stretch>
        </p:blipFill>
        <p:spPr>
          <a:xfrm>
            <a:off x="2890514" y="1066800"/>
            <a:ext cx="943603" cy="1149583"/>
          </a:xfrm>
          <a:prstGeom prst="rect">
            <a:avLst/>
          </a:prstGeom>
        </p:spPr>
      </p:pic>
      <p:pic>
        <p:nvPicPr>
          <p:cNvPr id="19" name="Picture 18"/>
          <p:cNvPicPr>
            <a:picLocks noChangeAspect="1"/>
          </p:cNvPicPr>
          <p:nvPr/>
        </p:nvPicPr>
        <p:blipFill>
          <a:blip r:embed="rId15"/>
          <a:stretch>
            <a:fillRect/>
          </a:stretch>
        </p:blipFill>
        <p:spPr>
          <a:xfrm>
            <a:off x="4738304" y="2024069"/>
            <a:ext cx="1605830" cy="841160"/>
          </a:xfrm>
          <a:prstGeom prst="rect">
            <a:avLst/>
          </a:prstGeom>
        </p:spPr>
      </p:pic>
      <p:pic>
        <p:nvPicPr>
          <p:cNvPr id="20" name="Picture 19"/>
          <p:cNvPicPr>
            <a:picLocks noChangeAspect="1"/>
          </p:cNvPicPr>
          <p:nvPr/>
        </p:nvPicPr>
        <p:blipFill>
          <a:blip r:embed="rId16"/>
          <a:stretch>
            <a:fillRect/>
          </a:stretch>
        </p:blipFill>
        <p:spPr>
          <a:xfrm>
            <a:off x="7150418" y="1254410"/>
            <a:ext cx="1247319" cy="848992"/>
          </a:xfrm>
          <a:prstGeom prst="rect">
            <a:avLst/>
          </a:prstGeom>
        </p:spPr>
      </p:pic>
      <p:pic>
        <p:nvPicPr>
          <p:cNvPr id="21" name="Picture 20"/>
          <p:cNvPicPr>
            <a:picLocks noChangeAspect="1"/>
          </p:cNvPicPr>
          <p:nvPr/>
        </p:nvPicPr>
        <p:blipFill>
          <a:blip r:embed="rId17"/>
          <a:stretch>
            <a:fillRect/>
          </a:stretch>
        </p:blipFill>
        <p:spPr>
          <a:xfrm>
            <a:off x="933432" y="1100476"/>
            <a:ext cx="826195" cy="1082229"/>
          </a:xfrm>
          <a:prstGeom prst="rect">
            <a:avLst/>
          </a:prstGeom>
        </p:spPr>
      </p:pic>
      <p:pic>
        <p:nvPicPr>
          <p:cNvPr id="22" name="Picture 21"/>
          <p:cNvPicPr>
            <a:picLocks noChangeAspect="1"/>
          </p:cNvPicPr>
          <p:nvPr/>
        </p:nvPicPr>
        <p:blipFill>
          <a:blip r:embed="rId18"/>
          <a:stretch>
            <a:fillRect/>
          </a:stretch>
        </p:blipFill>
        <p:spPr>
          <a:xfrm>
            <a:off x="7233581" y="2990558"/>
            <a:ext cx="1028144" cy="753172"/>
          </a:xfrm>
          <a:prstGeom prst="rect">
            <a:avLst/>
          </a:prstGeom>
        </p:spPr>
      </p:pic>
      <p:pic>
        <p:nvPicPr>
          <p:cNvPr id="24" name="Picture 23"/>
          <p:cNvPicPr>
            <a:picLocks noChangeAspect="1"/>
          </p:cNvPicPr>
          <p:nvPr/>
        </p:nvPicPr>
        <p:blipFill>
          <a:blip r:embed="rId19"/>
          <a:stretch>
            <a:fillRect/>
          </a:stretch>
        </p:blipFill>
        <p:spPr>
          <a:xfrm>
            <a:off x="2890514" y="3107819"/>
            <a:ext cx="1124783" cy="518650"/>
          </a:xfrm>
          <a:prstGeom prst="rect">
            <a:avLst/>
          </a:prstGeom>
        </p:spPr>
      </p:pic>
      <p:pic>
        <p:nvPicPr>
          <p:cNvPr id="25" name="Picture 24"/>
          <p:cNvPicPr>
            <a:picLocks noChangeAspect="1"/>
          </p:cNvPicPr>
          <p:nvPr/>
        </p:nvPicPr>
        <p:blipFill>
          <a:blip r:embed="rId20"/>
          <a:stretch>
            <a:fillRect/>
          </a:stretch>
        </p:blipFill>
        <p:spPr>
          <a:xfrm>
            <a:off x="654612" y="3134389"/>
            <a:ext cx="1383834" cy="465510"/>
          </a:xfrm>
          <a:prstGeom prst="rect">
            <a:avLst/>
          </a:prstGeom>
        </p:spPr>
      </p:pic>
      <p:pic>
        <p:nvPicPr>
          <p:cNvPr id="1028" name="Picture 4" descr="Blende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564394" y="5514491"/>
            <a:ext cx="1647825" cy="4572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OWASP ZAP"/>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3122633" y="5590691"/>
            <a:ext cx="457200" cy="457200"/>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p:cNvGrpSpPr/>
          <p:nvPr/>
        </p:nvGrpSpPr>
        <p:grpSpPr>
          <a:xfrm>
            <a:off x="4876800" y="5562600"/>
            <a:ext cx="1591851" cy="457200"/>
            <a:chOff x="4622367" y="5535039"/>
            <a:chExt cx="1591851" cy="457200"/>
          </a:xfrm>
        </p:grpSpPr>
        <p:pic>
          <p:nvPicPr>
            <p:cNvPr id="1032" name="Picture 8" descr="GNU Make"/>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4622367" y="5535039"/>
              <a:ext cx="476250" cy="4572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5184770" y="5609587"/>
              <a:ext cx="1029448" cy="307777"/>
            </a:xfrm>
            <a:prstGeom prst="rect">
              <a:avLst/>
            </a:prstGeom>
            <a:noFill/>
          </p:spPr>
          <p:txBody>
            <a:bodyPr wrap="none" rtlCol="0">
              <a:spAutoFit/>
            </a:bodyPr>
            <a:lstStyle/>
            <a:p>
              <a:r>
                <a:rPr lang="en-US" sz="1400" dirty="0"/>
                <a:t>GNU Make</a:t>
              </a:r>
            </a:p>
          </p:txBody>
        </p:sp>
      </p:grpSp>
      <p:pic>
        <p:nvPicPr>
          <p:cNvPr id="1034" name="Picture 10" descr="AppArmo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7364757" y="5476358"/>
            <a:ext cx="606733" cy="619642"/>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 descr="https://github.com/cncf/artwork/raw/master/prometheus/stacked/color/prometheus-stacked-color.png"/>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7364757" y="2227704"/>
            <a:ext cx="860371" cy="738486"/>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4" descr="https://www.openstack.org/assets/openstack-logo/2016R/OpenStack-Logo-Horizontal.png"/>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4455248" y="3173685"/>
            <a:ext cx="2171942" cy="3869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3492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9"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0-#ppt_w/2"/>
                                          </p:val>
                                        </p:tav>
                                        <p:tav tm="100000">
                                          <p:val>
                                            <p:strVal val="#ppt_x"/>
                                          </p:val>
                                        </p:tav>
                                      </p:tavLst>
                                    </p:anim>
                                    <p:anim calcmode="lin" valueType="num">
                                      <p:cBhvr additive="base">
                                        <p:cTn id="8" dur="500" fill="hold"/>
                                        <p:tgtEl>
                                          <p:spTgt spid="21"/>
                                        </p:tgtEl>
                                        <p:attrNameLst>
                                          <p:attrName>ppt_y</p:attrName>
                                        </p:attrNameLst>
                                      </p:cBhvr>
                                      <p:tavLst>
                                        <p:tav tm="0">
                                          <p:val>
                                            <p:strVal val="0-#ppt_h/2"/>
                                          </p:val>
                                        </p:tav>
                                        <p:tav tm="100000">
                                          <p:val>
                                            <p:strVal val="#ppt_y"/>
                                          </p:val>
                                        </p:tav>
                                      </p:tavLst>
                                    </p:anim>
                                  </p:childTnLst>
                                </p:cTn>
                              </p:par>
                              <p:par>
                                <p:cTn id="9" presetID="2" presetClass="entr" presetSubtype="1" fill="hold" nodeType="withEffect">
                                  <p:stCondLst>
                                    <p:cond delay="0"/>
                                  </p:stCondLst>
                                  <p:childTnLst>
                                    <p:set>
                                      <p:cBhvr>
                                        <p:cTn id="10" dur="1" fill="hold">
                                          <p:stCondLst>
                                            <p:cond delay="0"/>
                                          </p:stCondLst>
                                        </p:cTn>
                                        <p:tgtEl>
                                          <p:spTgt spid="18"/>
                                        </p:tgtEl>
                                        <p:attrNameLst>
                                          <p:attrName>style.visibility</p:attrName>
                                        </p:attrNameLst>
                                      </p:cBhvr>
                                      <p:to>
                                        <p:strVal val="visible"/>
                                      </p:to>
                                    </p:set>
                                    <p:anim calcmode="lin" valueType="num">
                                      <p:cBhvr additive="base">
                                        <p:cTn id="11" dur="500" fill="hold"/>
                                        <p:tgtEl>
                                          <p:spTgt spid="18"/>
                                        </p:tgtEl>
                                        <p:attrNameLst>
                                          <p:attrName>ppt_x</p:attrName>
                                        </p:attrNameLst>
                                      </p:cBhvr>
                                      <p:tavLst>
                                        <p:tav tm="0">
                                          <p:val>
                                            <p:strVal val="#ppt_x"/>
                                          </p:val>
                                        </p:tav>
                                        <p:tav tm="100000">
                                          <p:val>
                                            <p:strVal val="#ppt_x"/>
                                          </p:val>
                                        </p:tav>
                                      </p:tavLst>
                                    </p:anim>
                                    <p:anim calcmode="lin" valueType="num">
                                      <p:cBhvr additive="base">
                                        <p:cTn id="12" dur="500" fill="hold"/>
                                        <p:tgtEl>
                                          <p:spTgt spid="18"/>
                                        </p:tgtEl>
                                        <p:attrNameLst>
                                          <p:attrName>ppt_y</p:attrName>
                                        </p:attrNameLst>
                                      </p:cBhvr>
                                      <p:tavLst>
                                        <p:tav tm="0">
                                          <p:val>
                                            <p:strVal val="0-#ppt_h/2"/>
                                          </p:val>
                                        </p:tav>
                                        <p:tav tm="100000">
                                          <p:val>
                                            <p:strVal val="#ppt_y"/>
                                          </p:val>
                                        </p:tav>
                                      </p:tavLst>
                                    </p:anim>
                                  </p:childTnLst>
                                </p:cTn>
                              </p:par>
                              <p:par>
                                <p:cTn id="13" presetID="2" presetClass="entr" presetSubtype="1" fill="hold"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ppt_x"/>
                                          </p:val>
                                        </p:tav>
                                        <p:tav tm="100000">
                                          <p:val>
                                            <p:strVal val="#ppt_x"/>
                                          </p:val>
                                        </p:tav>
                                      </p:tavLst>
                                    </p:anim>
                                    <p:anim calcmode="lin" valueType="num">
                                      <p:cBhvr additive="base">
                                        <p:cTn id="16" dur="500" fill="hold"/>
                                        <p:tgtEl>
                                          <p:spTgt spid="9"/>
                                        </p:tgtEl>
                                        <p:attrNameLst>
                                          <p:attrName>ppt_y</p:attrName>
                                        </p:attrNameLst>
                                      </p:cBhvr>
                                      <p:tavLst>
                                        <p:tav tm="0">
                                          <p:val>
                                            <p:strVal val="0-#ppt_h/2"/>
                                          </p:val>
                                        </p:tav>
                                        <p:tav tm="100000">
                                          <p:val>
                                            <p:strVal val="#ppt_y"/>
                                          </p:val>
                                        </p:tav>
                                      </p:tavLst>
                                    </p:anim>
                                  </p:childTnLst>
                                </p:cTn>
                              </p:par>
                              <p:par>
                                <p:cTn id="17" presetID="2" presetClass="entr" presetSubtype="3"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anim calcmode="lin" valueType="num">
                                      <p:cBhvr additive="base">
                                        <p:cTn id="19" dur="500" fill="hold"/>
                                        <p:tgtEl>
                                          <p:spTgt spid="20"/>
                                        </p:tgtEl>
                                        <p:attrNameLst>
                                          <p:attrName>ppt_x</p:attrName>
                                        </p:attrNameLst>
                                      </p:cBhvr>
                                      <p:tavLst>
                                        <p:tav tm="0">
                                          <p:val>
                                            <p:strVal val="1+#ppt_w/2"/>
                                          </p:val>
                                        </p:tav>
                                        <p:tav tm="100000">
                                          <p:val>
                                            <p:strVal val="#ppt_x"/>
                                          </p:val>
                                        </p:tav>
                                      </p:tavLst>
                                    </p:anim>
                                    <p:anim calcmode="lin" valueType="num">
                                      <p:cBhvr additive="base">
                                        <p:cTn id="20" dur="500" fill="hold"/>
                                        <p:tgtEl>
                                          <p:spTgt spid="20"/>
                                        </p:tgtEl>
                                        <p:attrNameLst>
                                          <p:attrName>ppt_y</p:attrName>
                                        </p:attrNameLst>
                                      </p:cBhvr>
                                      <p:tavLst>
                                        <p:tav tm="0">
                                          <p:val>
                                            <p:strVal val="0-#ppt_h/2"/>
                                          </p:val>
                                        </p:tav>
                                        <p:tav tm="100000">
                                          <p:val>
                                            <p:strVal val="#ppt_y"/>
                                          </p:val>
                                        </p:tav>
                                      </p:tavLst>
                                    </p:anim>
                                  </p:childTnLst>
                                </p:cTn>
                              </p:par>
                              <p:par>
                                <p:cTn id="21" presetID="2" presetClass="entr" presetSubtype="8" fill="hold" nodeType="withEffect">
                                  <p:stCondLst>
                                    <p:cond delay="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500" fill="hold"/>
                                        <p:tgtEl>
                                          <p:spTgt spid="7"/>
                                        </p:tgtEl>
                                        <p:attrNameLst>
                                          <p:attrName>ppt_x</p:attrName>
                                        </p:attrNameLst>
                                      </p:cBhvr>
                                      <p:tavLst>
                                        <p:tav tm="0">
                                          <p:val>
                                            <p:strVal val="0-#ppt_w/2"/>
                                          </p:val>
                                        </p:tav>
                                        <p:tav tm="100000">
                                          <p:val>
                                            <p:strVal val="#ppt_x"/>
                                          </p:val>
                                        </p:tav>
                                      </p:tavLst>
                                    </p:anim>
                                    <p:anim calcmode="lin" valueType="num">
                                      <p:cBhvr additive="base">
                                        <p:cTn id="24" dur="500" fill="hold"/>
                                        <p:tgtEl>
                                          <p:spTgt spid="7"/>
                                        </p:tgtEl>
                                        <p:attrNameLst>
                                          <p:attrName>ppt_y</p:attrName>
                                        </p:attrNameLst>
                                      </p:cBhvr>
                                      <p:tavLst>
                                        <p:tav tm="0">
                                          <p:val>
                                            <p:strVal val="#ppt_y"/>
                                          </p:val>
                                        </p:tav>
                                        <p:tav tm="100000">
                                          <p:val>
                                            <p:strVal val="#ppt_y"/>
                                          </p:val>
                                        </p:tav>
                                      </p:tavLst>
                                    </p:anim>
                                  </p:childTnLst>
                                </p:cTn>
                              </p:par>
                              <p:par>
                                <p:cTn id="25" presetID="2" presetClass="entr" presetSubtype="1" fill="hold" nodeType="withEffect">
                                  <p:stCondLst>
                                    <p:cond delay="0"/>
                                  </p:stCondLst>
                                  <p:childTnLst>
                                    <p:set>
                                      <p:cBhvr>
                                        <p:cTn id="26" dur="1" fill="hold">
                                          <p:stCondLst>
                                            <p:cond delay="0"/>
                                          </p:stCondLst>
                                        </p:cTn>
                                        <p:tgtEl>
                                          <p:spTgt spid="6"/>
                                        </p:tgtEl>
                                        <p:attrNameLst>
                                          <p:attrName>style.visibility</p:attrName>
                                        </p:attrNameLst>
                                      </p:cBhvr>
                                      <p:to>
                                        <p:strVal val="visible"/>
                                      </p:to>
                                    </p:set>
                                    <p:anim calcmode="lin" valueType="num">
                                      <p:cBhvr additive="base">
                                        <p:cTn id="27" dur="500" fill="hold"/>
                                        <p:tgtEl>
                                          <p:spTgt spid="6"/>
                                        </p:tgtEl>
                                        <p:attrNameLst>
                                          <p:attrName>ppt_x</p:attrName>
                                        </p:attrNameLst>
                                      </p:cBhvr>
                                      <p:tavLst>
                                        <p:tav tm="0">
                                          <p:val>
                                            <p:strVal val="#ppt_x"/>
                                          </p:val>
                                        </p:tav>
                                        <p:tav tm="100000">
                                          <p:val>
                                            <p:strVal val="#ppt_x"/>
                                          </p:val>
                                        </p:tav>
                                      </p:tavLst>
                                    </p:anim>
                                    <p:anim calcmode="lin" valueType="num">
                                      <p:cBhvr additive="base">
                                        <p:cTn id="28" dur="500" fill="hold"/>
                                        <p:tgtEl>
                                          <p:spTgt spid="6"/>
                                        </p:tgtEl>
                                        <p:attrNameLst>
                                          <p:attrName>ppt_y</p:attrName>
                                        </p:attrNameLst>
                                      </p:cBhvr>
                                      <p:tavLst>
                                        <p:tav tm="0">
                                          <p:val>
                                            <p:strVal val="0-#ppt_h/2"/>
                                          </p:val>
                                        </p:tav>
                                        <p:tav tm="100000">
                                          <p:val>
                                            <p:strVal val="#ppt_y"/>
                                          </p:val>
                                        </p:tav>
                                      </p:tavLst>
                                    </p:anim>
                                  </p:childTnLst>
                                </p:cTn>
                              </p:par>
                              <p:par>
                                <p:cTn id="29" presetID="2" presetClass="entr" presetSubtype="1" fill="hold" nodeType="withEffect">
                                  <p:stCondLst>
                                    <p:cond delay="0"/>
                                  </p:stCondLst>
                                  <p:childTnLst>
                                    <p:set>
                                      <p:cBhvr>
                                        <p:cTn id="30" dur="1" fill="hold">
                                          <p:stCondLst>
                                            <p:cond delay="0"/>
                                          </p:stCondLst>
                                        </p:cTn>
                                        <p:tgtEl>
                                          <p:spTgt spid="19"/>
                                        </p:tgtEl>
                                        <p:attrNameLst>
                                          <p:attrName>style.visibility</p:attrName>
                                        </p:attrNameLst>
                                      </p:cBhvr>
                                      <p:to>
                                        <p:strVal val="visible"/>
                                      </p:to>
                                    </p:set>
                                    <p:anim calcmode="lin" valueType="num">
                                      <p:cBhvr additive="base">
                                        <p:cTn id="31" dur="500" fill="hold"/>
                                        <p:tgtEl>
                                          <p:spTgt spid="19"/>
                                        </p:tgtEl>
                                        <p:attrNameLst>
                                          <p:attrName>ppt_x</p:attrName>
                                        </p:attrNameLst>
                                      </p:cBhvr>
                                      <p:tavLst>
                                        <p:tav tm="0">
                                          <p:val>
                                            <p:strVal val="#ppt_x"/>
                                          </p:val>
                                        </p:tav>
                                        <p:tav tm="100000">
                                          <p:val>
                                            <p:strVal val="#ppt_x"/>
                                          </p:val>
                                        </p:tav>
                                      </p:tavLst>
                                    </p:anim>
                                    <p:anim calcmode="lin" valueType="num">
                                      <p:cBhvr additive="base">
                                        <p:cTn id="32" dur="500" fill="hold"/>
                                        <p:tgtEl>
                                          <p:spTgt spid="19"/>
                                        </p:tgtEl>
                                        <p:attrNameLst>
                                          <p:attrName>ppt_y</p:attrName>
                                        </p:attrNameLst>
                                      </p:cBhvr>
                                      <p:tavLst>
                                        <p:tav tm="0">
                                          <p:val>
                                            <p:strVal val="0-#ppt_h/2"/>
                                          </p:val>
                                        </p:tav>
                                        <p:tav tm="100000">
                                          <p:val>
                                            <p:strVal val="#ppt_y"/>
                                          </p:val>
                                        </p:tav>
                                      </p:tavLst>
                                    </p:anim>
                                  </p:childTnLst>
                                </p:cTn>
                              </p:par>
                              <p:par>
                                <p:cTn id="33" presetID="2" presetClass="entr" presetSubtype="8" fill="hold" nodeType="withEffect">
                                  <p:stCondLst>
                                    <p:cond delay="0"/>
                                  </p:stCondLst>
                                  <p:childTnLst>
                                    <p:set>
                                      <p:cBhvr>
                                        <p:cTn id="34" dur="1" fill="hold">
                                          <p:stCondLst>
                                            <p:cond delay="0"/>
                                          </p:stCondLst>
                                        </p:cTn>
                                        <p:tgtEl>
                                          <p:spTgt spid="25"/>
                                        </p:tgtEl>
                                        <p:attrNameLst>
                                          <p:attrName>style.visibility</p:attrName>
                                        </p:attrNameLst>
                                      </p:cBhvr>
                                      <p:to>
                                        <p:strVal val="visible"/>
                                      </p:to>
                                    </p:set>
                                    <p:anim calcmode="lin" valueType="num">
                                      <p:cBhvr additive="base">
                                        <p:cTn id="35" dur="500" fill="hold"/>
                                        <p:tgtEl>
                                          <p:spTgt spid="25"/>
                                        </p:tgtEl>
                                        <p:attrNameLst>
                                          <p:attrName>ppt_x</p:attrName>
                                        </p:attrNameLst>
                                      </p:cBhvr>
                                      <p:tavLst>
                                        <p:tav tm="0">
                                          <p:val>
                                            <p:strVal val="0-#ppt_w/2"/>
                                          </p:val>
                                        </p:tav>
                                        <p:tav tm="100000">
                                          <p:val>
                                            <p:strVal val="#ppt_x"/>
                                          </p:val>
                                        </p:tav>
                                      </p:tavLst>
                                    </p:anim>
                                    <p:anim calcmode="lin" valueType="num">
                                      <p:cBhvr additive="base">
                                        <p:cTn id="36" dur="500" fill="hold"/>
                                        <p:tgtEl>
                                          <p:spTgt spid="25"/>
                                        </p:tgtEl>
                                        <p:attrNameLst>
                                          <p:attrName>ppt_y</p:attrName>
                                        </p:attrNameLst>
                                      </p:cBhvr>
                                      <p:tavLst>
                                        <p:tav tm="0">
                                          <p:val>
                                            <p:strVal val="#ppt_y"/>
                                          </p:val>
                                        </p:tav>
                                        <p:tav tm="100000">
                                          <p:val>
                                            <p:strVal val="#ppt_y"/>
                                          </p:val>
                                        </p:tav>
                                      </p:tavLst>
                                    </p:anim>
                                  </p:childTnLst>
                                </p:cTn>
                              </p:par>
                              <p:par>
                                <p:cTn id="37" presetID="2" presetClass="entr" presetSubtype="1" fill="hold" nodeType="withEffect">
                                  <p:stCondLst>
                                    <p:cond delay="0"/>
                                  </p:stCondLst>
                                  <p:childTnLst>
                                    <p:set>
                                      <p:cBhvr>
                                        <p:cTn id="38" dur="1" fill="hold">
                                          <p:stCondLst>
                                            <p:cond delay="0"/>
                                          </p:stCondLst>
                                        </p:cTn>
                                        <p:tgtEl>
                                          <p:spTgt spid="24"/>
                                        </p:tgtEl>
                                        <p:attrNameLst>
                                          <p:attrName>style.visibility</p:attrName>
                                        </p:attrNameLst>
                                      </p:cBhvr>
                                      <p:to>
                                        <p:strVal val="visible"/>
                                      </p:to>
                                    </p:set>
                                    <p:anim calcmode="lin" valueType="num">
                                      <p:cBhvr additive="base">
                                        <p:cTn id="39" dur="500" fill="hold"/>
                                        <p:tgtEl>
                                          <p:spTgt spid="24"/>
                                        </p:tgtEl>
                                        <p:attrNameLst>
                                          <p:attrName>ppt_x</p:attrName>
                                        </p:attrNameLst>
                                      </p:cBhvr>
                                      <p:tavLst>
                                        <p:tav tm="0">
                                          <p:val>
                                            <p:strVal val="#ppt_x"/>
                                          </p:val>
                                        </p:tav>
                                        <p:tav tm="100000">
                                          <p:val>
                                            <p:strVal val="#ppt_x"/>
                                          </p:val>
                                        </p:tav>
                                      </p:tavLst>
                                    </p:anim>
                                    <p:anim calcmode="lin" valueType="num">
                                      <p:cBhvr additive="base">
                                        <p:cTn id="40" dur="500" fill="hold"/>
                                        <p:tgtEl>
                                          <p:spTgt spid="24"/>
                                        </p:tgtEl>
                                        <p:attrNameLst>
                                          <p:attrName>ppt_y</p:attrName>
                                        </p:attrNameLst>
                                      </p:cBhvr>
                                      <p:tavLst>
                                        <p:tav tm="0">
                                          <p:val>
                                            <p:strVal val="0-#ppt_h/2"/>
                                          </p:val>
                                        </p:tav>
                                        <p:tav tm="100000">
                                          <p:val>
                                            <p:strVal val="#ppt_y"/>
                                          </p:val>
                                        </p:tav>
                                      </p:tavLst>
                                    </p:anim>
                                  </p:childTnLst>
                                </p:cTn>
                              </p:par>
                              <p:par>
                                <p:cTn id="41" presetID="2" presetClass="entr" presetSubtype="2" fill="hold" nodeType="withEffect">
                                  <p:stCondLst>
                                    <p:cond delay="0"/>
                                  </p:stCondLst>
                                  <p:childTnLst>
                                    <p:set>
                                      <p:cBhvr>
                                        <p:cTn id="42" dur="1" fill="hold">
                                          <p:stCondLst>
                                            <p:cond delay="0"/>
                                          </p:stCondLst>
                                        </p:cTn>
                                        <p:tgtEl>
                                          <p:spTgt spid="22"/>
                                        </p:tgtEl>
                                        <p:attrNameLst>
                                          <p:attrName>style.visibility</p:attrName>
                                        </p:attrNameLst>
                                      </p:cBhvr>
                                      <p:to>
                                        <p:strVal val="visible"/>
                                      </p:to>
                                    </p:set>
                                    <p:anim calcmode="lin" valueType="num">
                                      <p:cBhvr additive="base">
                                        <p:cTn id="43" dur="500" fill="hold"/>
                                        <p:tgtEl>
                                          <p:spTgt spid="22"/>
                                        </p:tgtEl>
                                        <p:attrNameLst>
                                          <p:attrName>ppt_x</p:attrName>
                                        </p:attrNameLst>
                                      </p:cBhvr>
                                      <p:tavLst>
                                        <p:tav tm="0">
                                          <p:val>
                                            <p:strVal val="1+#ppt_w/2"/>
                                          </p:val>
                                        </p:tav>
                                        <p:tav tm="100000">
                                          <p:val>
                                            <p:strVal val="#ppt_x"/>
                                          </p:val>
                                        </p:tav>
                                      </p:tavLst>
                                    </p:anim>
                                    <p:anim calcmode="lin" valueType="num">
                                      <p:cBhvr additive="base">
                                        <p:cTn id="44" dur="500" fill="hold"/>
                                        <p:tgtEl>
                                          <p:spTgt spid="22"/>
                                        </p:tgtEl>
                                        <p:attrNameLst>
                                          <p:attrName>ppt_y</p:attrName>
                                        </p:attrNameLst>
                                      </p:cBhvr>
                                      <p:tavLst>
                                        <p:tav tm="0">
                                          <p:val>
                                            <p:strVal val="#ppt_y"/>
                                          </p:val>
                                        </p:tav>
                                        <p:tav tm="100000">
                                          <p:val>
                                            <p:strVal val="#ppt_y"/>
                                          </p:val>
                                        </p:tav>
                                      </p:tavLst>
                                    </p:anim>
                                  </p:childTnLst>
                                </p:cTn>
                              </p:par>
                              <p:par>
                                <p:cTn id="45" presetID="2" presetClass="entr" presetSubtype="8" fill="hold" nodeType="withEffect">
                                  <p:stCondLst>
                                    <p:cond delay="0"/>
                                  </p:stCondLst>
                                  <p:childTnLst>
                                    <p:set>
                                      <p:cBhvr>
                                        <p:cTn id="46" dur="1" fill="hold">
                                          <p:stCondLst>
                                            <p:cond delay="0"/>
                                          </p:stCondLst>
                                        </p:cTn>
                                        <p:tgtEl>
                                          <p:spTgt spid="17"/>
                                        </p:tgtEl>
                                        <p:attrNameLst>
                                          <p:attrName>style.visibility</p:attrName>
                                        </p:attrNameLst>
                                      </p:cBhvr>
                                      <p:to>
                                        <p:strVal val="visible"/>
                                      </p:to>
                                    </p:set>
                                    <p:anim calcmode="lin" valueType="num">
                                      <p:cBhvr additive="base">
                                        <p:cTn id="47" dur="500" fill="hold"/>
                                        <p:tgtEl>
                                          <p:spTgt spid="17"/>
                                        </p:tgtEl>
                                        <p:attrNameLst>
                                          <p:attrName>ppt_x</p:attrName>
                                        </p:attrNameLst>
                                      </p:cBhvr>
                                      <p:tavLst>
                                        <p:tav tm="0">
                                          <p:val>
                                            <p:strVal val="0-#ppt_w/2"/>
                                          </p:val>
                                        </p:tav>
                                        <p:tav tm="100000">
                                          <p:val>
                                            <p:strVal val="#ppt_x"/>
                                          </p:val>
                                        </p:tav>
                                      </p:tavLst>
                                    </p:anim>
                                    <p:anim calcmode="lin" valueType="num">
                                      <p:cBhvr additive="base">
                                        <p:cTn id="48" dur="500" fill="hold"/>
                                        <p:tgtEl>
                                          <p:spTgt spid="17"/>
                                        </p:tgtEl>
                                        <p:attrNameLst>
                                          <p:attrName>ppt_y</p:attrName>
                                        </p:attrNameLst>
                                      </p:cBhvr>
                                      <p:tavLst>
                                        <p:tav tm="0">
                                          <p:val>
                                            <p:strVal val="#ppt_y"/>
                                          </p:val>
                                        </p:tav>
                                        <p:tav tm="100000">
                                          <p:val>
                                            <p:strVal val="#ppt_y"/>
                                          </p:val>
                                        </p:tav>
                                      </p:tavLst>
                                    </p:anim>
                                  </p:childTnLst>
                                </p:cTn>
                              </p:par>
                              <p:par>
                                <p:cTn id="49" presetID="2" presetClass="entr" presetSubtype="4" fill="hold" nodeType="withEffect">
                                  <p:stCondLst>
                                    <p:cond delay="0"/>
                                  </p:stCondLst>
                                  <p:childTnLst>
                                    <p:set>
                                      <p:cBhvr>
                                        <p:cTn id="50" dur="1" fill="hold">
                                          <p:stCondLst>
                                            <p:cond delay="0"/>
                                          </p:stCondLst>
                                        </p:cTn>
                                        <p:tgtEl>
                                          <p:spTgt spid="8"/>
                                        </p:tgtEl>
                                        <p:attrNameLst>
                                          <p:attrName>style.visibility</p:attrName>
                                        </p:attrNameLst>
                                      </p:cBhvr>
                                      <p:to>
                                        <p:strVal val="visible"/>
                                      </p:to>
                                    </p:set>
                                    <p:anim calcmode="lin" valueType="num">
                                      <p:cBhvr additive="base">
                                        <p:cTn id="51" dur="500" fill="hold"/>
                                        <p:tgtEl>
                                          <p:spTgt spid="8"/>
                                        </p:tgtEl>
                                        <p:attrNameLst>
                                          <p:attrName>ppt_x</p:attrName>
                                        </p:attrNameLst>
                                      </p:cBhvr>
                                      <p:tavLst>
                                        <p:tav tm="0">
                                          <p:val>
                                            <p:strVal val="#ppt_x"/>
                                          </p:val>
                                        </p:tav>
                                        <p:tav tm="100000">
                                          <p:val>
                                            <p:strVal val="#ppt_x"/>
                                          </p:val>
                                        </p:tav>
                                      </p:tavLst>
                                    </p:anim>
                                    <p:anim calcmode="lin" valueType="num">
                                      <p:cBhvr additive="base">
                                        <p:cTn id="52" dur="500" fill="hold"/>
                                        <p:tgtEl>
                                          <p:spTgt spid="8"/>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15"/>
                                        </p:tgtEl>
                                        <p:attrNameLst>
                                          <p:attrName>style.visibility</p:attrName>
                                        </p:attrNameLst>
                                      </p:cBhvr>
                                      <p:to>
                                        <p:strVal val="visible"/>
                                      </p:to>
                                    </p:set>
                                    <p:anim calcmode="lin" valueType="num">
                                      <p:cBhvr additive="base">
                                        <p:cTn id="55" dur="500" fill="hold"/>
                                        <p:tgtEl>
                                          <p:spTgt spid="15"/>
                                        </p:tgtEl>
                                        <p:attrNameLst>
                                          <p:attrName>ppt_x</p:attrName>
                                        </p:attrNameLst>
                                      </p:cBhvr>
                                      <p:tavLst>
                                        <p:tav tm="0">
                                          <p:val>
                                            <p:strVal val="#ppt_x"/>
                                          </p:val>
                                        </p:tav>
                                        <p:tav tm="100000">
                                          <p:val>
                                            <p:strVal val="#ppt_x"/>
                                          </p:val>
                                        </p:tav>
                                      </p:tavLst>
                                    </p:anim>
                                    <p:anim calcmode="lin" valueType="num">
                                      <p:cBhvr additive="base">
                                        <p:cTn id="56" dur="500" fill="hold"/>
                                        <p:tgtEl>
                                          <p:spTgt spid="15"/>
                                        </p:tgtEl>
                                        <p:attrNameLst>
                                          <p:attrName>ppt_y</p:attrName>
                                        </p:attrNameLst>
                                      </p:cBhvr>
                                      <p:tavLst>
                                        <p:tav tm="0">
                                          <p:val>
                                            <p:strVal val="1+#ppt_h/2"/>
                                          </p:val>
                                        </p:tav>
                                        <p:tav tm="100000">
                                          <p:val>
                                            <p:strVal val="#ppt_y"/>
                                          </p:val>
                                        </p:tav>
                                      </p:tavLst>
                                    </p:anim>
                                  </p:childTnLst>
                                </p:cTn>
                              </p:par>
                              <p:par>
                                <p:cTn id="57" presetID="2" presetClass="entr" presetSubtype="2" fill="hold" nodeType="withEffect">
                                  <p:stCondLst>
                                    <p:cond delay="0"/>
                                  </p:stCondLst>
                                  <p:childTnLst>
                                    <p:set>
                                      <p:cBhvr>
                                        <p:cTn id="58" dur="1" fill="hold">
                                          <p:stCondLst>
                                            <p:cond delay="0"/>
                                          </p:stCondLst>
                                        </p:cTn>
                                        <p:tgtEl>
                                          <p:spTgt spid="16"/>
                                        </p:tgtEl>
                                        <p:attrNameLst>
                                          <p:attrName>style.visibility</p:attrName>
                                        </p:attrNameLst>
                                      </p:cBhvr>
                                      <p:to>
                                        <p:strVal val="visible"/>
                                      </p:to>
                                    </p:set>
                                    <p:anim calcmode="lin" valueType="num">
                                      <p:cBhvr additive="base">
                                        <p:cTn id="59" dur="500" fill="hold"/>
                                        <p:tgtEl>
                                          <p:spTgt spid="16"/>
                                        </p:tgtEl>
                                        <p:attrNameLst>
                                          <p:attrName>ppt_x</p:attrName>
                                        </p:attrNameLst>
                                      </p:cBhvr>
                                      <p:tavLst>
                                        <p:tav tm="0">
                                          <p:val>
                                            <p:strVal val="1+#ppt_w/2"/>
                                          </p:val>
                                        </p:tav>
                                        <p:tav tm="100000">
                                          <p:val>
                                            <p:strVal val="#ppt_x"/>
                                          </p:val>
                                        </p:tav>
                                      </p:tavLst>
                                    </p:anim>
                                    <p:anim calcmode="lin" valueType="num">
                                      <p:cBhvr additive="base">
                                        <p:cTn id="60" dur="500" fill="hold"/>
                                        <p:tgtEl>
                                          <p:spTgt spid="16"/>
                                        </p:tgtEl>
                                        <p:attrNameLst>
                                          <p:attrName>ppt_y</p:attrName>
                                        </p:attrNameLst>
                                      </p:cBhvr>
                                      <p:tavLst>
                                        <p:tav tm="0">
                                          <p:val>
                                            <p:strVal val="#ppt_y"/>
                                          </p:val>
                                        </p:tav>
                                        <p:tav tm="100000">
                                          <p:val>
                                            <p:strVal val="#ppt_y"/>
                                          </p:val>
                                        </p:tav>
                                      </p:tavLst>
                                    </p:anim>
                                  </p:childTnLst>
                                </p:cTn>
                              </p:par>
                              <p:par>
                                <p:cTn id="61" presetID="2" presetClass="entr" presetSubtype="8" fill="hold" nodeType="withEffect">
                                  <p:stCondLst>
                                    <p:cond delay="0"/>
                                  </p:stCondLst>
                                  <p:childTnLst>
                                    <p:set>
                                      <p:cBhvr>
                                        <p:cTn id="62" dur="1" fill="hold">
                                          <p:stCondLst>
                                            <p:cond delay="0"/>
                                          </p:stCondLst>
                                        </p:cTn>
                                        <p:tgtEl>
                                          <p:spTgt spid="13"/>
                                        </p:tgtEl>
                                        <p:attrNameLst>
                                          <p:attrName>style.visibility</p:attrName>
                                        </p:attrNameLst>
                                      </p:cBhvr>
                                      <p:to>
                                        <p:strVal val="visible"/>
                                      </p:to>
                                    </p:set>
                                    <p:anim calcmode="lin" valueType="num">
                                      <p:cBhvr additive="base">
                                        <p:cTn id="63" dur="500" fill="hold"/>
                                        <p:tgtEl>
                                          <p:spTgt spid="13"/>
                                        </p:tgtEl>
                                        <p:attrNameLst>
                                          <p:attrName>ppt_x</p:attrName>
                                        </p:attrNameLst>
                                      </p:cBhvr>
                                      <p:tavLst>
                                        <p:tav tm="0">
                                          <p:val>
                                            <p:strVal val="0-#ppt_w/2"/>
                                          </p:val>
                                        </p:tav>
                                        <p:tav tm="100000">
                                          <p:val>
                                            <p:strVal val="#ppt_x"/>
                                          </p:val>
                                        </p:tav>
                                      </p:tavLst>
                                    </p:anim>
                                    <p:anim calcmode="lin" valueType="num">
                                      <p:cBhvr additive="base">
                                        <p:cTn id="64" dur="500" fill="hold"/>
                                        <p:tgtEl>
                                          <p:spTgt spid="13"/>
                                        </p:tgtEl>
                                        <p:attrNameLst>
                                          <p:attrName>ppt_y</p:attrName>
                                        </p:attrNameLst>
                                      </p:cBhvr>
                                      <p:tavLst>
                                        <p:tav tm="0">
                                          <p:val>
                                            <p:strVal val="#ppt_y"/>
                                          </p:val>
                                        </p:tav>
                                        <p:tav tm="100000">
                                          <p:val>
                                            <p:strVal val="#ppt_y"/>
                                          </p:val>
                                        </p:tav>
                                      </p:tavLst>
                                    </p:anim>
                                  </p:childTnLst>
                                </p:cTn>
                              </p:par>
                              <p:par>
                                <p:cTn id="65" presetID="2" presetClass="entr" presetSubtype="4" fill="hold" nodeType="withEffect">
                                  <p:stCondLst>
                                    <p:cond delay="0"/>
                                  </p:stCondLst>
                                  <p:childTnLst>
                                    <p:set>
                                      <p:cBhvr>
                                        <p:cTn id="66" dur="1" fill="hold">
                                          <p:stCondLst>
                                            <p:cond delay="0"/>
                                          </p:stCondLst>
                                        </p:cTn>
                                        <p:tgtEl>
                                          <p:spTgt spid="11"/>
                                        </p:tgtEl>
                                        <p:attrNameLst>
                                          <p:attrName>style.visibility</p:attrName>
                                        </p:attrNameLst>
                                      </p:cBhvr>
                                      <p:to>
                                        <p:strVal val="visible"/>
                                      </p:to>
                                    </p:set>
                                    <p:anim calcmode="lin" valueType="num">
                                      <p:cBhvr additive="base">
                                        <p:cTn id="67" dur="500" fill="hold"/>
                                        <p:tgtEl>
                                          <p:spTgt spid="11"/>
                                        </p:tgtEl>
                                        <p:attrNameLst>
                                          <p:attrName>ppt_x</p:attrName>
                                        </p:attrNameLst>
                                      </p:cBhvr>
                                      <p:tavLst>
                                        <p:tav tm="0">
                                          <p:val>
                                            <p:strVal val="#ppt_x"/>
                                          </p:val>
                                        </p:tav>
                                        <p:tav tm="100000">
                                          <p:val>
                                            <p:strVal val="#ppt_x"/>
                                          </p:val>
                                        </p:tav>
                                      </p:tavLst>
                                    </p:anim>
                                    <p:anim calcmode="lin" valueType="num">
                                      <p:cBhvr additive="base">
                                        <p:cTn id="68" dur="500" fill="hold"/>
                                        <p:tgtEl>
                                          <p:spTgt spid="11"/>
                                        </p:tgtEl>
                                        <p:attrNameLst>
                                          <p:attrName>ppt_y</p:attrName>
                                        </p:attrNameLst>
                                      </p:cBhvr>
                                      <p:tavLst>
                                        <p:tav tm="0">
                                          <p:val>
                                            <p:strVal val="1+#ppt_h/2"/>
                                          </p:val>
                                        </p:tav>
                                        <p:tav tm="100000">
                                          <p:val>
                                            <p:strVal val="#ppt_y"/>
                                          </p:val>
                                        </p:tav>
                                      </p:tavLst>
                                    </p:anim>
                                  </p:childTnLst>
                                </p:cTn>
                              </p:par>
                              <p:par>
                                <p:cTn id="69" presetID="2" presetClass="entr" presetSubtype="4" fill="hold" nodeType="withEffect">
                                  <p:stCondLst>
                                    <p:cond delay="0"/>
                                  </p:stCondLst>
                                  <p:childTnLst>
                                    <p:set>
                                      <p:cBhvr>
                                        <p:cTn id="70" dur="1" fill="hold">
                                          <p:stCondLst>
                                            <p:cond delay="0"/>
                                          </p:stCondLst>
                                        </p:cTn>
                                        <p:tgtEl>
                                          <p:spTgt spid="12"/>
                                        </p:tgtEl>
                                        <p:attrNameLst>
                                          <p:attrName>style.visibility</p:attrName>
                                        </p:attrNameLst>
                                      </p:cBhvr>
                                      <p:to>
                                        <p:strVal val="visible"/>
                                      </p:to>
                                    </p:set>
                                    <p:anim calcmode="lin" valueType="num">
                                      <p:cBhvr additive="base">
                                        <p:cTn id="71" dur="500" fill="hold"/>
                                        <p:tgtEl>
                                          <p:spTgt spid="12"/>
                                        </p:tgtEl>
                                        <p:attrNameLst>
                                          <p:attrName>ppt_x</p:attrName>
                                        </p:attrNameLst>
                                      </p:cBhvr>
                                      <p:tavLst>
                                        <p:tav tm="0">
                                          <p:val>
                                            <p:strVal val="#ppt_x"/>
                                          </p:val>
                                        </p:tav>
                                        <p:tav tm="100000">
                                          <p:val>
                                            <p:strVal val="#ppt_x"/>
                                          </p:val>
                                        </p:tav>
                                      </p:tavLst>
                                    </p:anim>
                                    <p:anim calcmode="lin" valueType="num">
                                      <p:cBhvr additive="base">
                                        <p:cTn id="72" dur="500" fill="hold"/>
                                        <p:tgtEl>
                                          <p:spTgt spid="12"/>
                                        </p:tgtEl>
                                        <p:attrNameLst>
                                          <p:attrName>ppt_y</p:attrName>
                                        </p:attrNameLst>
                                      </p:cBhvr>
                                      <p:tavLst>
                                        <p:tav tm="0">
                                          <p:val>
                                            <p:strVal val="1+#ppt_h/2"/>
                                          </p:val>
                                        </p:tav>
                                        <p:tav tm="100000">
                                          <p:val>
                                            <p:strVal val="#ppt_y"/>
                                          </p:val>
                                        </p:tav>
                                      </p:tavLst>
                                    </p:anim>
                                  </p:childTnLst>
                                </p:cTn>
                              </p:par>
                              <p:par>
                                <p:cTn id="73" presetID="2" presetClass="entr" presetSubtype="2" fill="hold" nodeType="withEffect">
                                  <p:stCondLst>
                                    <p:cond delay="0"/>
                                  </p:stCondLst>
                                  <p:childTnLst>
                                    <p:set>
                                      <p:cBhvr>
                                        <p:cTn id="74" dur="1" fill="hold">
                                          <p:stCondLst>
                                            <p:cond delay="0"/>
                                          </p:stCondLst>
                                        </p:cTn>
                                        <p:tgtEl>
                                          <p:spTgt spid="14"/>
                                        </p:tgtEl>
                                        <p:attrNameLst>
                                          <p:attrName>style.visibility</p:attrName>
                                        </p:attrNameLst>
                                      </p:cBhvr>
                                      <p:to>
                                        <p:strVal val="visible"/>
                                      </p:to>
                                    </p:set>
                                    <p:anim calcmode="lin" valueType="num">
                                      <p:cBhvr additive="base">
                                        <p:cTn id="75" dur="500" fill="hold"/>
                                        <p:tgtEl>
                                          <p:spTgt spid="14"/>
                                        </p:tgtEl>
                                        <p:attrNameLst>
                                          <p:attrName>ppt_x</p:attrName>
                                        </p:attrNameLst>
                                      </p:cBhvr>
                                      <p:tavLst>
                                        <p:tav tm="0">
                                          <p:val>
                                            <p:strVal val="1+#ppt_w/2"/>
                                          </p:val>
                                        </p:tav>
                                        <p:tav tm="100000">
                                          <p:val>
                                            <p:strVal val="#ppt_x"/>
                                          </p:val>
                                        </p:tav>
                                      </p:tavLst>
                                    </p:anim>
                                    <p:anim calcmode="lin" valueType="num">
                                      <p:cBhvr additive="base">
                                        <p:cTn id="76" dur="500" fill="hold"/>
                                        <p:tgtEl>
                                          <p:spTgt spid="14"/>
                                        </p:tgtEl>
                                        <p:attrNameLst>
                                          <p:attrName>ppt_y</p:attrName>
                                        </p:attrNameLst>
                                      </p:cBhvr>
                                      <p:tavLst>
                                        <p:tav tm="0">
                                          <p:val>
                                            <p:strVal val="#ppt_y"/>
                                          </p:val>
                                        </p:tav>
                                        <p:tav tm="100000">
                                          <p:val>
                                            <p:strVal val="#ppt_y"/>
                                          </p:val>
                                        </p:tav>
                                      </p:tavLst>
                                    </p:anim>
                                  </p:childTnLst>
                                </p:cTn>
                              </p:par>
                              <p:par>
                                <p:cTn id="77" presetID="2" presetClass="entr" presetSubtype="12" fill="hold" nodeType="withEffect">
                                  <p:stCondLst>
                                    <p:cond delay="0"/>
                                  </p:stCondLst>
                                  <p:childTnLst>
                                    <p:set>
                                      <p:cBhvr>
                                        <p:cTn id="78" dur="1" fill="hold">
                                          <p:stCondLst>
                                            <p:cond delay="0"/>
                                          </p:stCondLst>
                                        </p:cTn>
                                        <p:tgtEl>
                                          <p:spTgt spid="1028"/>
                                        </p:tgtEl>
                                        <p:attrNameLst>
                                          <p:attrName>style.visibility</p:attrName>
                                        </p:attrNameLst>
                                      </p:cBhvr>
                                      <p:to>
                                        <p:strVal val="visible"/>
                                      </p:to>
                                    </p:set>
                                    <p:anim calcmode="lin" valueType="num">
                                      <p:cBhvr additive="base">
                                        <p:cTn id="79" dur="500" fill="hold"/>
                                        <p:tgtEl>
                                          <p:spTgt spid="1028"/>
                                        </p:tgtEl>
                                        <p:attrNameLst>
                                          <p:attrName>ppt_x</p:attrName>
                                        </p:attrNameLst>
                                      </p:cBhvr>
                                      <p:tavLst>
                                        <p:tav tm="0">
                                          <p:val>
                                            <p:strVal val="0-#ppt_w/2"/>
                                          </p:val>
                                        </p:tav>
                                        <p:tav tm="100000">
                                          <p:val>
                                            <p:strVal val="#ppt_x"/>
                                          </p:val>
                                        </p:tav>
                                      </p:tavLst>
                                    </p:anim>
                                    <p:anim calcmode="lin" valueType="num">
                                      <p:cBhvr additive="base">
                                        <p:cTn id="80" dur="500" fill="hold"/>
                                        <p:tgtEl>
                                          <p:spTgt spid="1028"/>
                                        </p:tgtEl>
                                        <p:attrNameLst>
                                          <p:attrName>ppt_y</p:attrName>
                                        </p:attrNameLst>
                                      </p:cBhvr>
                                      <p:tavLst>
                                        <p:tav tm="0">
                                          <p:val>
                                            <p:strVal val="1+#ppt_h/2"/>
                                          </p:val>
                                        </p:tav>
                                        <p:tav tm="100000">
                                          <p:val>
                                            <p:strVal val="#ppt_y"/>
                                          </p:val>
                                        </p:tav>
                                      </p:tavLst>
                                    </p:anim>
                                  </p:childTnLst>
                                </p:cTn>
                              </p:par>
                              <p:par>
                                <p:cTn id="81" presetID="2" presetClass="entr" presetSubtype="4" fill="hold" nodeType="withEffect">
                                  <p:stCondLst>
                                    <p:cond delay="0"/>
                                  </p:stCondLst>
                                  <p:childTnLst>
                                    <p:set>
                                      <p:cBhvr>
                                        <p:cTn id="82" dur="1" fill="hold">
                                          <p:stCondLst>
                                            <p:cond delay="0"/>
                                          </p:stCondLst>
                                        </p:cTn>
                                        <p:tgtEl>
                                          <p:spTgt spid="1030"/>
                                        </p:tgtEl>
                                        <p:attrNameLst>
                                          <p:attrName>style.visibility</p:attrName>
                                        </p:attrNameLst>
                                      </p:cBhvr>
                                      <p:to>
                                        <p:strVal val="visible"/>
                                      </p:to>
                                    </p:set>
                                    <p:anim calcmode="lin" valueType="num">
                                      <p:cBhvr additive="base">
                                        <p:cTn id="83" dur="500" fill="hold"/>
                                        <p:tgtEl>
                                          <p:spTgt spid="1030"/>
                                        </p:tgtEl>
                                        <p:attrNameLst>
                                          <p:attrName>ppt_x</p:attrName>
                                        </p:attrNameLst>
                                      </p:cBhvr>
                                      <p:tavLst>
                                        <p:tav tm="0">
                                          <p:val>
                                            <p:strVal val="#ppt_x"/>
                                          </p:val>
                                        </p:tav>
                                        <p:tav tm="100000">
                                          <p:val>
                                            <p:strVal val="#ppt_x"/>
                                          </p:val>
                                        </p:tav>
                                      </p:tavLst>
                                    </p:anim>
                                    <p:anim calcmode="lin" valueType="num">
                                      <p:cBhvr additive="base">
                                        <p:cTn id="84" dur="500" fill="hold"/>
                                        <p:tgtEl>
                                          <p:spTgt spid="1030"/>
                                        </p:tgtEl>
                                        <p:attrNameLst>
                                          <p:attrName>ppt_y</p:attrName>
                                        </p:attrNameLst>
                                      </p:cBhvr>
                                      <p:tavLst>
                                        <p:tav tm="0">
                                          <p:val>
                                            <p:strVal val="1+#ppt_h/2"/>
                                          </p:val>
                                        </p:tav>
                                        <p:tav tm="100000">
                                          <p:val>
                                            <p:strVal val="#ppt_y"/>
                                          </p:val>
                                        </p:tav>
                                      </p:tavLst>
                                    </p:anim>
                                  </p:childTnLst>
                                </p:cTn>
                              </p:par>
                              <p:par>
                                <p:cTn id="85" presetID="2" presetClass="entr" presetSubtype="4" fill="hold" nodeType="withEffect">
                                  <p:stCondLst>
                                    <p:cond delay="0"/>
                                  </p:stCondLst>
                                  <p:childTnLst>
                                    <p:set>
                                      <p:cBhvr>
                                        <p:cTn id="86" dur="1" fill="hold">
                                          <p:stCondLst>
                                            <p:cond delay="0"/>
                                          </p:stCondLst>
                                        </p:cTn>
                                        <p:tgtEl>
                                          <p:spTgt spid="3"/>
                                        </p:tgtEl>
                                        <p:attrNameLst>
                                          <p:attrName>style.visibility</p:attrName>
                                        </p:attrNameLst>
                                      </p:cBhvr>
                                      <p:to>
                                        <p:strVal val="visible"/>
                                      </p:to>
                                    </p:set>
                                    <p:anim calcmode="lin" valueType="num">
                                      <p:cBhvr additive="base">
                                        <p:cTn id="87" dur="500" fill="hold"/>
                                        <p:tgtEl>
                                          <p:spTgt spid="3"/>
                                        </p:tgtEl>
                                        <p:attrNameLst>
                                          <p:attrName>ppt_x</p:attrName>
                                        </p:attrNameLst>
                                      </p:cBhvr>
                                      <p:tavLst>
                                        <p:tav tm="0">
                                          <p:val>
                                            <p:strVal val="#ppt_x"/>
                                          </p:val>
                                        </p:tav>
                                        <p:tav tm="100000">
                                          <p:val>
                                            <p:strVal val="#ppt_x"/>
                                          </p:val>
                                        </p:tav>
                                      </p:tavLst>
                                    </p:anim>
                                    <p:anim calcmode="lin" valueType="num">
                                      <p:cBhvr additive="base">
                                        <p:cTn id="88" dur="500" fill="hold"/>
                                        <p:tgtEl>
                                          <p:spTgt spid="3"/>
                                        </p:tgtEl>
                                        <p:attrNameLst>
                                          <p:attrName>ppt_y</p:attrName>
                                        </p:attrNameLst>
                                      </p:cBhvr>
                                      <p:tavLst>
                                        <p:tav tm="0">
                                          <p:val>
                                            <p:strVal val="1+#ppt_h/2"/>
                                          </p:val>
                                        </p:tav>
                                        <p:tav tm="100000">
                                          <p:val>
                                            <p:strVal val="#ppt_y"/>
                                          </p:val>
                                        </p:tav>
                                      </p:tavLst>
                                    </p:anim>
                                  </p:childTnLst>
                                </p:cTn>
                              </p:par>
                              <p:par>
                                <p:cTn id="89" presetID="2" presetClass="entr" presetSubtype="6" fill="hold" nodeType="withEffect">
                                  <p:stCondLst>
                                    <p:cond delay="0"/>
                                  </p:stCondLst>
                                  <p:childTnLst>
                                    <p:set>
                                      <p:cBhvr>
                                        <p:cTn id="90" dur="1" fill="hold">
                                          <p:stCondLst>
                                            <p:cond delay="0"/>
                                          </p:stCondLst>
                                        </p:cTn>
                                        <p:tgtEl>
                                          <p:spTgt spid="1034"/>
                                        </p:tgtEl>
                                        <p:attrNameLst>
                                          <p:attrName>style.visibility</p:attrName>
                                        </p:attrNameLst>
                                      </p:cBhvr>
                                      <p:to>
                                        <p:strVal val="visible"/>
                                      </p:to>
                                    </p:set>
                                    <p:anim calcmode="lin" valueType="num">
                                      <p:cBhvr additive="base">
                                        <p:cTn id="91" dur="500" fill="hold"/>
                                        <p:tgtEl>
                                          <p:spTgt spid="1034"/>
                                        </p:tgtEl>
                                        <p:attrNameLst>
                                          <p:attrName>ppt_x</p:attrName>
                                        </p:attrNameLst>
                                      </p:cBhvr>
                                      <p:tavLst>
                                        <p:tav tm="0">
                                          <p:val>
                                            <p:strVal val="1+#ppt_w/2"/>
                                          </p:val>
                                        </p:tav>
                                        <p:tav tm="100000">
                                          <p:val>
                                            <p:strVal val="#ppt_x"/>
                                          </p:val>
                                        </p:tav>
                                      </p:tavLst>
                                    </p:anim>
                                    <p:anim calcmode="lin" valueType="num">
                                      <p:cBhvr additive="base">
                                        <p:cTn id="92" dur="500" fill="hold"/>
                                        <p:tgtEl>
                                          <p:spTgt spid="1034"/>
                                        </p:tgtEl>
                                        <p:attrNameLst>
                                          <p:attrName>ppt_y</p:attrName>
                                        </p:attrNameLst>
                                      </p:cBhvr>
                                      <p:tavLst>
                                        <p:tav tm="0">
                                          <p:val>
                                            <p:strVal val="1+#ppt_h/2"/>
                                          </p:val>
                                        </p:tav>
                                        <p:tav tm="100000">
                                          <p:val>
                                            <p:strVal val="#ppt_y"/>
                                          </p:val>
                                        </p:tav>
                                      </p:tavLst>
                                    </p:anim>
                                  </p:childTnLst>
                                </p:cTn>
                              </p:par>
                              <p:par>
                                <p:cTn id="93" presetID="2" presetClass="entr" presetSubtype="3" fill="hold" nodeType="withEffect">
                                  <p:stCondLst>
                                    <p:cond delay="0"/>
                                  </p:stCondLst>
                                  <p:childTnLst>
                                    <p:set>
                                      <p:cBhvr>
                                        <p:cTn id="94" dur="1" fill="hold">
                                          <p:stCondLst>
                                            <p:cond delay="0"/>
                                          </p:stCondLst>
                                        </p:cTn>
                                        <p:tgtEl>
                                          <p:spTgt spid="31"/>
                                        </p:tgtEl>
                                        <p:attrNameLst>
                                          <p:attrName>style.visibility</p:attrName>
                                        </p:attrNameLst>
                                      </p:cBhvr>
                                      <p:to>
                                        <p:strVal val="visible"/>
                                      </p:to>
                                    </p:set>
                                    <p:anim calcmode="lin" valueType="num">
                                      <p:cBhvr additive="base">
                                        <p:cTn id="95" dur="500" fill="hold"/>
                                        <p:tgtEl>
                                          <p:spTgt spid="31"/>
                                        </p:tgtEl>
                                        <p:attrNameLst>
                                          <p:attrName>ppt_x</p:attrName>
                                        </p:attrNameLst>
                                      </p:cBhvr>
                                      <p:tavLst>
                                        <p:tav tm="0">
                                          <p:val>
                                            <p:strVal val="1+#ppt_w/2"/>
                                          </p:val>
                                        </p:tav>
                                        <p:tav tm="100000">
                                          <p:val>
                                            <p:strVal val="#ppt_x"/>
                                          </p:val>
                                        </p:tav>
                                      </p:tavLst>
                                    </p:anim>
                                    <p:anim calcmode="lin" valueType="num">
                                      <p:cBhvr additive="base">
                                        <p:cTn id="96" dur="500" fill="hold"/>
                                        <p:tgtEl>
                                          <p:spTgt spid="31"/>
                                        </p:tgtEl>
                                        <p:attrNameLst>
                                          <p:attrName>ppt_y</p:attrName>
                                        </p:attrNameLst>
                                      </p:cBhvr>
                                      <p:tavLst>
                                        <p:tav tm="0">
                                          <p:val>
                                            <p:strVal val="0-#ppt_h/2"/>
                                          </p:val>
                                        </p:tav>
                                        <p:tav tm="100000">
                                          <p:val>
                                            <p:strVal val="#ppt_y"/>
                                          </p:val>
                                        </p:tav>
                                      </p:tavLst>
                                    </p:anim>
                                  </p:childTnLst>
                                </p:cTn>
                              </p:par>
                              <p:par>
                                <p:cTn id="97" presetID="2" presetClass="entr" presetSubtype="6" fill="hold" nodeType="withEffect">
                                  <p:stCondLst>
                                    <p:cond delay="0"/>
                                  </p:stCondLst>
                                  <p:childTnLst>
                                    <p:set>
                                      <p:cBhvr>
                                        <p:cTn id="98" dur="1" fill="hold">
                                          <p:stCondLst>
                                            <p:cond delay="0"/>
                                          </p:stCondLst>
                                        </p:cTn>
                                        <p:tgtEl>
                                          <p:spTgt spid="26"/>
                                        </p:tgtEl>
                                        <p:attrNameLst>
                                          <p:attrName>style.visibility</p:attrName>
                                        </p:attrNameLst>
                                      </p:cBhvr>
                                      <p:to>
                                        <p:strVal val="visible"/>
                                      </p:to>
                                    </p:set>
                                    <p:anim calcmode="lin" valueType="num">
                                      <p:cBhvr additive="base">
                                        <p:cTn id="99" dur="500" fill="hold"/>
                                        <p:tgtEl>
                                          <p:spTgt spid="26"/>
                                        </p:tgtEl>
                                        <p:attrNameLst>
                                          <p:attrName>ppt_x</p:attrName>
                                        </p:attrNameLst>
                                      </p:cBhvr>
                                      <p:tavLst>
                                        <p:tav tm="0">
                                          <p:val>
                                            <p:strVal val="1+#ppt_w/2"/>
                                          </p:val>
                                        </p:tav>
                                        <p:tav tm="100000">
                                          <p:val>
                                            <p:strVal val="#ppt_x"/>
                                          </p:val>
                                        </p:tav>
                                      </p:tavLst>
                                    </p:anim>
                                    <p:anim calcmode="lin" valueType="num">
                                      <p:cBhvr additive="base">
                                        <p:cTn id="100"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descr="There are increasingly many projects with non-trivial progress">
            <a:extLst>
              <a:ext uri="{FF2B5EF4-FFF2-40B4-BE49-F238E27FC236}">
                <a16:creationId xmlns:a16="http://schemas.microsoft.com/office/drawing/2014/main" id="{C49CC175-E37C-A243-B931-55E1D01A0B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5573" y="3968582"/>
            <a:ext cx="8871155" cy="2432218"/>
          </a:xfrm>
          <a:prstGeom prst="rect">
            <a:avLst/>
          </a:prstGeom>
        </p:spPr>
      </p:pic>
      <p:pic>
        <p:nvPicPr>
          <p:cNvPr id="19" name="Picture 18" descr="Participating projects have steadily grown to over 3,000.">
            <a:extLst>
              <a:ext uri="{FF2B5EF4-FFF2-40B4-BE49-F238E27FC236}">
                <a16:creationId xmlns:a16="http://schemas.microsoft.com/office/drawing/2014/main" id="{ED07F2F9-2328-0146-8C0F-3CA719615D0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5574" y="1432259"/>
            <a:ext cx="8871155" cy="2301541"/>
          </a:xfrm>
          <a:prstGeom prst="rect">
            <a:avLst/>
          </a:prstGeom>
        </p:spPr>
      </p:pic>
      <p:sp>
        <p:nvSpPr>
          <p:cNvPr id="6" name="Title 5"/>
          <p:cNvSpPr>
            <a:spLocks noGrp="1"/>
          </p:cNvSpPr>
          <p:nvPr>
            <p:ph type="title"/>
          </p:nvPr>
        </p:nvSpPr>
        <p:spPr/>
        <p:txBody>
          <a:bodyPr/>
          <a:lstStyle/>
          <a:p>
            <a:r>
              <a:rPr lang="en-US" dirty="0"/>
              <a:t>CII badges are increasingly getting adopted!</a:t>
            </a:r>
          </a:p>
        </p:txBody>
      </p:sp>
      <p:sp>
        <p:nvSpPr>
          <p:cNvPr id="5" name="Slide Number Placeholder 4"/>
          <p:cNvSpPr>
            <a:spLocks noGrp="1"/>
          </p:cNvSpPr>
          <p:nvPr>
            <p:ph type="sldNum" sz="quarter" idx="12"/>
          </p:nvPr>
        </p:nvSpPr>
        <p:spPr/>
        <p:txBody>
          <a:bodyPr/>
          <a:lstStyle/>
          <a:p>
            <a:fld id="{E720D8AB-A97F-4E6B-A107-A5B32B7BB1E8}" type="slidenum">
              <a:rPr lang="en-US" smtClean="0"/>
              <a:pPr/>
              <a:t>7</a:t>
            </a:fld>
            <a:endParaRPr lang="en-US"/>
          </a:p>
        </p:txBody>
      </p:sp>
      <p:sp>
        <p:nvSpPr>
          <p:cNvPr id="7" name="TextBox 6"/>
          <p:cNvSpPr txBox="1"/>
          <p:nvPr/>
        </p:nvSpPr>
        <p:spPr>
          <a:xfrm>
            <a:off x="4114800" y="6324600"/>
            <a:ext cx="4123693" cy="461665"/>
          </a:xfrm>
          <a:prstGeom prst="rect">
            <a:avLst/>
          </a:prstGeom>
          <a:noFill/>
        </p:spPr>
        <p:txBody>
          <a:bodyPr wrap="none" rtlCol="0">
            <a:spAutoFit/>
          </a:bodyPr>
          <a:lstStyle/>
          <a:p>
            <a:r>
              <a:rPr lang="en-US" sz="1200" dirty="0"/>
              <a:t>Source: https://bestpractices.coreinfrastructure.org/project_stats</a:t>
            </a:r>
          </a:p>
          <a:p>
            <a:r>
              <a:rPr lang="en-US" sz="1200" dirty="0"/>
              <a:t>as of 2020-07-02</a:t>
            </a:r>
          </a:p>
        </p:txBody>
      </p:sp>
      <p:sp>
        <p:nvSpPr>
          <p:cNvPr id="9" name="TextBox 8"/>
          <p:cNvSpPr txBox="1"/>
          <p:nvPr/>
        </p:nvSpPr>
        <p:spPr>
          <a:xfrm>
            <a:off x="794937" y="990600"/>
            <a:ext cx="1238672" cy="830997"/>
          </a:xfrm>
          <a:prstGeom prst="rect">
            <a:avLst/>
          </a:prstGeom>
          <a:noFill/>
        </p:spPr>
        <p:txBody>
          <a:bodyPr wrap="none" rtlCol="0">
            <a:spAutoFit/>
          </a:bodyPr>
          <a:lstStyle/>
          <a:p>
            <a:r>
              <a:rPr lang="en-US" b="1" dirty="0"/>
              <a:t>All</a:t>
            </a:r>
          </a:p>
          <a:p>
            <a:r>
              <a:rPr lang="en-US" b="1" dirty="0"/>
              <a:t>projects</a:t>
            </a:r>
          </a:p>
        </p:txBody>
      </p:sp>
      <p:sp>
        <p:nvSpPr>
          <p:cNvPr id="14" name="TextBox 13"/>
          <p:cNvSpPr txBox="1"/>
          <p:nvPr/>
        </p:nvSpPr>
        <p:spPr>
          <a:xfrm>
            <a:off x="820680" y="3728796"/>
            <a:ext cx="1533525" cy="1569660"/>
          </a:xfrm>
          <a:prstGeom prst="rect">
            <a:avLst/>
          </a:prstGeom>
          <a:noFill/>
        </p:spPr>
        <p:txBody>
          <a:bodyPr wrap="square" rtlCol="0">
            <a:spAutoFit/>
          </a:bodyPr>
          <a:lstStyle/>
          <a:p>
            <a:r>
              <a:rPr lang="en-US" b="1" dirty="0"/>
              <a:t>Projects with non-trivial progress</a:t>
            </a:r>
          </a:p>
        </p:txBody>
      </p:sp>
      <p:sp>
        <p:nvSpPr>
          <p:cNvPr id="10" name="AutoShape 5" descr="data:image/png;base64,iVBORw0KGgoAAAANSUhEUgAABZEAAAF3CAYAAADU5QVKAAAgAElEQVR4Xuzdf3CeZ3kn+ut6JDvuxg61IWlJCTZFLi07kEaSCUvIqQvs9tDS2aWdMDvTLRtwIoekMDsns7Q7STeBJtMfZ9LZgabYAkMIwzkM6faws+1ytg2tmRAWsCQaOEt/WECcA8lZhzgQJ61jS+915lVs1jFOIsmS30evPv4H5ua57/u6P5cm4K8e7idj9f15YUQ8EhFHV9/RnZgAAQIECBAgQIAAAQIECBAgQIAAAQILE8iFPd4XTwuR+6KNDkGAAAECBAgQIECAAAECBAgQIECAwNkQWIoQOcfGxm6KiJ8cHx//lyeKHhsbe3FE7I6In42INRHx9aZpbtq1a9cnIqK6zy3VMwuEEiIvEMzjBAgQIECAAAECBAgQIECAAAECBAisXoEzCpGvuOKKgY0bN14fEe+NiE+dCJF37ty5pqo+kZlrBwcHrz548OChjRs33piZOzJz+65du/Yv1TOLaJ0QeRFophAgQIAAAQIECBAgQIAAAQIECBAgsDoFFh0iX3311S/JzD/MzEsi4u+r6ksnQuRrr732opmZmT+LiGvHx8f/skt71VVXbWqa5s+bpvntXbt2/dFSPbOItgmRF4FmCgECBAgQIECAAAECBAgQIECAAAECq1Ng0SHyzp07/0VVvWV2dvbfDQwM/G6X70SIPDY2dmlEfLRpml/svnV8nLZ77cUnI+KB8fHx65fqmUW0TYi8CDRTCBAgQIAAAQIECBAgQIAAAQIECBBYnQKLDpFP5hobG+vec3xyiPzLEfH7TdO8ZteuXd8+8ezJz42NjS3JM4tomxB5EWimECBAgAABAgQIECBAgAABAgQIECCwOgVWeoj81ohYu8DW/WhEHIqIowuc53ECBAgQIECAAAECBAgQIECAAAECBAisOoGVHiK/LSL+0QK79iMR8agQeYFqHidAgAABAgQIECBAgAABAgQIECBAYFUKLFeI3L0T+eMR8ebx8fGvHpc93Z3IZ/zMIrrmOotFoJlCgAABAgQIECBAgAABAgQIECBAgMDqFFiuELkb1N4dEb82Pj7+l13aq666alPTNN2xPxgfH//w2NjYkjyziLYJkReBZgoBAgQIECBAgAABAgQIECBAgAABAqtTYFlC5IjovnX88cx80eDg4FsOHjx4aOPGjf82M3fMzs7+sw996EPTS/jMQjsnRF6omOcJECBAgAABAgQIECBAgAABAgQIEFi1AssVIsc111yztdPpfDQzX1VVAxHx7aZprtu1a9d/OqG9VM8ssHtC5AWCeZwAAQIECBAgQIAAAQIECBAgQIAAgdUrsCQh8grjEyKvsIYplwABAgQIECBAgAABAgQIECBAgACB3gkIkXtnb2cCBAgQIECAAAECBAgQIECAAAECBAi0XkCI3PoWKZAAAQIECBAgQIAAAQIECBAgQIAAAQK9ExAi987ezgQIECBAgAABAgQIECBAgAABAgQIEGi9gBC59S1SIAECBAgQIECAAAECBAgQIECAAAECBHonIETunb2dCRAgQIAAAQIECBAgQIAAAQIECBAg0HoBIXLrW6RAAgQIECBAgAABAgQIECBAgAABAgQI9E5AiNw7ezsTIECAAAECBAgQIECAAAECBAgQIECg9QJC5Na3SIEECBAgQIAAAQIECBAgQIAAAQIECBDonYAQuXf2diZAgAABAgQIECBAgAABAgQIECBAgEDrBYTIrW+RAgkQIECAAAECBAgQIECAAAECBAgQINA7ASFy7+ztTIAAAQIECBAgQIAAAQIECBAgQIAAgdYLCJFb3yIFEiBAgAABAgQIECBAgAABAgQIECBAoHcCQuTe2duZAAECBAgQIECAAAECBAgQIECAAAECrRcQIre+RQokQIAAAQIECBAgQIAAAQIECBAgQIBA7wSEyL2ztzMBAgQIECBAgAABAgQIECBAgAABAgRaLyBEbn2LFEiAAAECBAgQIECAAAECBAgQIECAAIHeCQiRe2dvZwIECBAgQIAAAQIECBAgQIAAAQIECLReQIjc+hYpkAABAgQIECBAgAABAgQIECBAgAABAr0TECL3zt7OBAgQIECAAAECBAgQIECAAAECBAgQaL2AELn1LVIgAQIECBAgQIAAAQIECBAgQIAAAQIEeicgRO6dvZ0JECBAgAABAgQIECBAgAABAgQIECDQegEhcutbpEACBAgQIECAAAECBAgQIECAAAECBAj0TkCI3Dt7OxMgQIAAAQIECBAgQIAAAQIECBAgQKD1AkLk1rdIgQQIECBAgAABAgQIECBAgAABAgQIEOidgBC5d/Z2JkCAAAECBAgQIECAAAECBAgQIECAQOsFhMitb5ECCRAgQIAAAQIECBAgQIAAAQIECBAg0DsBIXLv7O1MgAABAgQIECBAgAABAgQIECBAgACB1gsIkVvfIgUSIECAAAECBAgQIECAAAECBAgQIECgdwJC5N7Z25kAAQIECBAgQIAAAQIECBAgQIAAAQKtFxAit75FCiRAgAABAgQIECBAgAABAgQIECBAgEDvBITIvbO3MwECBAgQIECAAAECBAgQIECAAAECBFovIERufYsUSIAAAQIECBAgQIAAAQIECBAgQIAAgd4JCJF7Z29nAgQIECBAgAABAgQIECBAgAABAgQItF5AiNz6FimQAAECBAgQIECAAAECBAgQIECAAAECvRMQIvfO3s4ECBAgQIAAAQIECBAgQIAAAQIECBBovYAQufUtUiABAgQIECBAgAABAgQIECBAgAABAgR6JyBE7p29nQkQIECAAAECBAgQIECAAAECBAgQINB6ASFy61ukQAIECBAgQIAAAQIECBAgQIAAAQIECPROQIjcO3s7EyBAgAABAgQIECBAgAABAgQIECBAoPUCQuTWt0iBBAgQIECAAAECBAgQIECAAAECBAgQ6J2AELl39nYmQIAAAQIECBAgQIAAAQIECBAgQIBA6wWEyK1vkQIJECBAgAABAgQIECBAgAABAgQIECDQOwEhcu/s7UyAAAECBAgQIECAAAECBAgQIECAAIHWCwiRW98iBRIgQIAAAQIECBAgQIAAAQIECBAgQKB3AkLk3tnbmQABAgQIECBAgAABAgQIECBAgAABAq0XECK3vkUKJECAAAECBAgQIECAAAECBAgQIECAQO8EhMi9s7czAQIECBAgQIAAAQIECBAgQIAAAQIEWi8gRG59ixRIgAABAgQIECBAgAABAgQIECBAgACB3gkIkXtnb2cCBAgQIECAAAECBAgQIECAAAECBAi0XkCI3PoWKZAAAQIECBAgQIAAAQIECBAgQIAAAQK9ExAi987ezgQIECBAgAABAgQIECBAgAABAgQIEGi9gBC59S1SIAECBAgQIECAAAECBAgQIECAAAECBHonIETunb2dCRAgQIAAAQIECBAgQIAAAQIECBAg0HoBIXLrW6RAAgQIECBAgAABAgQIECBAgAABAgQI9E5AiNw7ezsTIECAAAECBAgQIECAAAECBAgQIECg9QJC5Na3SIEECBAgQIAAAQIECBAgQIAAAQIECBDonYAQuXf2diZAgAABAgQIECBAgAABAgQIECBAgEDrBYTIrW+RAgkQIECAAAECBAgQIECAAAECBAgQINA7ASFy7+ztTIAAAQIECBAgQIAAAQIECBAgQIAAgdYLCJFb3yIFEiBAgAABAgQIECBAgAABAgQIECBAoHcCQuTe2duZAAECBAgQIECAAAECBAgQIECAAAECrRcQIre+RQokQIAAAQIECBAgQIAAAQIECBAgQIBA7wSEyL2ztzMBAgQIECBAgAABAgQIECBAgAABAgRaLyBEbn2LFEiAAAECBAgQIECAAAECBAgQIECAAIHeCQiRe2dvZwIECBAgQIAAAQIECBAgQIAAAQIECLReQIjc+hYpkAABAgQIECBAgAABAgQIECBAgAABAr0TECL3zt7OBAgQIECAAAECBAgQIECAAAECBAgQaL2AELn1LVIgAQIECBAgQIAAAQIECBAgQIAAAQIEeicgRO6dvZ0JECBAgAABAgQIECBAgAABAgQIECDQegEhcutbpEACBAgQIECAAAECBAgQIECAAAECBAj0TkCI3Dt7OxMgQIAAAQIECBAgQIAAAQIECBAgQKD1AkLk1rdIgQQIECBAgAABAgQIECBAgAABAgQIEOidgBC5d/Z2JkCAAAECBAgQIECAAAECBAgQIECAQOsFhMitb5ECCRAgQIAAAQIECBAgQIAAAQIECBAg0DsBIXLv7O1MgAABAgQIECBAgAABAgQIECBAgACB1gsIkVvfIgUSIECAAAECBAgQIECAAAECBAgQIECgdwJC5N7Z25kAAQIECBAgQIAAAQIECBAgQIAAAQKtFxAit75FCiRAgAABAgQIECBAgAABAgQIECBAgEDvBITIvbO3MwECBAgQIECAAAECBAgQIECAAAECBFovIERufYsUSIAAAQIECBAgQIAAAQIECBAgQIAAgd4JCJF7Z29nAgQIECBAgAABAgQIECBAgAABAgQItF5AiNz6FimQAAECBAgQIECAAAECBAgQIECAAAECvRMQIvfO3s4ECBAgQIAAAQIECBAgQIAAAQIECBBovYAQufUtUiABAgQIECBAgAABAgQIECBAgAABAgR6JyBE7p29nQkQIECAAAECBAgQIECAAAECBAgQINB6ASFy61ukQAIECBAgQIAAAQIECBAgQIAAAQIECPROQIjcO3s7EyBAgAABAgQIECBAgAABAgQIECBAoPUCQuTWt0iBBAgQIECAAAECBAgQIECAAAECBAgQ6J2AELl39nYmQIAAAQIECBAgQIAAAQIECBAgQIBA6wWEyK1vkQIJECBAgAABAgQIECBAgAABAgQIECDQOwEhcu/s7UyAAAECBAgQIECAAAECBAgQIECAAIHWCwiRW98iBRIgQIAAAQIECBAgQIAAAQIECBAgQKB3AkLk3tnbmQABAgQIECBAgAABAgQIECBAgAABAq0XECK3vkUKJECAAAECBAgQIECAAAECBAgQIECAQO8EhMi9s7czAQIECBAgQIAAAQIECBAgQIAAAQIEWi8gRG59ixRIgAABAgQIECBAgAABAgQIECBAgACB3gkIkXtnb2cCBAgQIECAAAECBAgQIECAAAECBAi0XkCI3PoWKZAAAQIECBAgQIAAAQIECBAgQIAAAQK9ExAi987ezgQIECBAgAABAgQIECBAgAABAgQIEGi9gBC59S1SIAECBAgQIECAAAECBAgQIECAAAECBHonIETunb2dCRAgQIAAAQIECBAgQIAAAQIECBAg0HoBIXLrW6RAAgQIECBAgAABAgQIECBAgAABAgQI9E5AiNw7ezsTIECAAAECBAgQIECAAAECBAgQIECg9QJC5Na3SIEECBAgQIAAAQIECBAgQIAAAQIECBDonYAQuXf2diZAgAABAgQIECBAgAABAgQIECBAgEDrBYTIrW+RAgkQIECAAAECBAgQIECAAAECBAgQINA7ASFy7+ztTIAAAQIECBAgQIAAAQIECBAgQIAAgdYLCJFb3yIFEiBAgAABAgQIECBAgAABAgQIECBAoHcCQuTe2duZAAECBAgQIECAAAECBAgQIECAAAECrRcQIre+RQokQIAAAQIECBAgQIAAAQIECBAgQIBA7wSEyL2ztzMBAgQIECBAgAABAgQIECBAgAABAgRaLyBEbn2LFEiAAAECBAgQIECAAAECBAgQIECAAIHeCQiRe2dvZwIECBAgQIAAAQIECBAgQIAAAQIECLReQIjc+hYpkAABAgQIECBAgAABAgQIECBAgAABAr0TECL3zt7OBAgQIECAAAECBAgQIECAAAECBAgQaL2AELn1LVIgAQIECBAgQIAAAQIECBAgQIAAAQIEeicgRO6dvZ0JECBAgAABAgQIECBAgAABAgQIECDQegEhcutbpEACBAgQIECAAAECBAgQIECAAAECBAj0TkCI3Dt7OxMgQIAAAQIECBAgQIAAAQIECBAgQKD1AkLk1rdIgQQIECBAgAABAgQIECBAgAABAgQIEOidgBC5d/Z2JkCAAAECBAgQIECAAAECBAgQIECAQOsFhMitb5ECCRAgQIAAAQIECBAgQIAAAQIECBAg0DsBIXLv7O1MgAABAgQIECBAgAABAgQIECBAgACB1gsIkVvfIgUSIECAAAECBAgQIECAAAECBAgQIECgdwJC5N7Z25kAAQIECBAgQIAAAQIECBAgQIAAAQKtFxAit75FCiRAgAABAgQIECBAgAABAgQIECBAgEDvBITIvbO3MwECBAgQIECAAAECBAgQIECAAAECBFovIERufYsUSIAAAQIECBAgQIAAAQIECBAgQIAAgd4JCJF7Z29nAgQIECBAgAABAgQIECBAgAABAgQItF5AiNz6FimQAAECBAgQIECAAAECBAgQIECAAAECvRMQIvfO3s4ECBAgQIAAAQIECBAgQIAAAQIECBBovYAQufUtUiABAgQIECBAgAABAgQIECBAgAABAgR6JyBE7p29nQkQIECAAAECBAgQIECAAAECBAgQINB6ASFy61ukQAIECBAgQIAAAQIECBAgQIAAAQIECMxfYGRs4tJs4mXVqS3Z5P3Vib/tzp7P2OT46BdP3UmIPH97TxIgQIAAAQIECBAgQIAAAQIECBAgQKC1ApftuHfDkcF1t0fVry66yMyPrZs5ct29ey47fGINIfKiNU0kQIAAAQIECBAgQIAAAQIECBAgQIBAewRGdk7eeUYB8vdT4/zY5O6RtwqRI462p70qIUCAAAECBAgQIECAAAECBAgQIECAwOkFRsYmrsiId1bEUEZsqozpqLynieY/dmL2uoh8ZUZtqYhmCQ1ffeJqC28iL6GqpQgQIECAAAECBAgQIECAAAECBAgQIDBfgeEdn9+cA2t3RMbWjNwUlfsjOl+viI0nxqrqhRHxivmuuYTPXTk5PvrR7npC5CVUtRQBAgQIECBAgAABAgQIECBAgAABAqtPYHjn1OubiqFqalN0arqZqcnZNQMvebax7NRLKuJtETHYTrG6aXJ823uFyO3sjqoIECBAgAABAgQIECBAgAABAgQIEOixQPcjdUfXrh3qlrH26NHp7ofmTh07OrD2FZ3I342I1/a43OXYfvnfRB4bG3tFZn6mqs4/6QTfi4ifGx8f/2J3bGxs7MURsTsifjYi1kTE15umuWnXrl2fiIia7zMLFOq+/v1IuBN5gWweJ0CAAAECBAgQIECAAAECBAgQIND/AsPXTv1UM9O5pSJ+6eTTZsSDFXHhKWOPV8T6PlVZ/juRx8bG3piZ/6Gqto+Pjz90KuTOnTvXVNUnMnPt4ODg1QcPHjy0cePGGzNzR2Zu37Vr1/75PLOIBgmRF4FmCgECBAgQIECAAAECBAgQIECAAIGVLjA6NvXuiM4VkTH3hnHU3AfqHo6s87tjVZGRsT4qBlb6Wc+o/syPTe4eeeuJNZbtTuSxsbF/FxH/65o1a37h9ttvf/zUoq+99tqLZmZm/iwirh0fH//L7n9+1VVXbWqa5s+bpvntXbt2/dF8nlkEhhB5EWimECBAgAABAgQIECBAgAABAgQIEGiDwLaxL/9MZb2panZrt57Mgf1V9a3MfNGzjUU2I1H1ojacodU1ZH5s3cyR67rXd5yNEPljEfH34+PjO0+HMjY2dmlEfLRpml/svnV8/JkcGxv7ZEQ8MD4+fv18nlkEuBB5EWimECBAgAABAgQIECBAgAABAgQIEFgugW1v3/fjncEciSaHspOHOhnTA8dmv3nqWFOdN1fEdctVRz+tmxGPVtQfZJPT1Ym/nQvcm3hZdWpLNnn/M41Njo/OXUV88p9leRN5bGzseZn5f1fVD2fmxqr6kcz8u6q6bnx8/O5uAWNjY78cEb/fNM1rdu3a9e0TRY2NjXXvQ47x8fF/OZ9nFtFYIfIi0EwhQIAAAQIECBAgQIAAAQIECBAgsFQCF7/jvgvWznaGKjuHKuNXolM3LtXa1jku0OTbJneN3LEUHssVIr84M+/tvml86NChm+66667Z4x/a+0hVvWN8fHzffALi+TyzCAQh8iLQTCFAgAABAgQIECBAgAABAgQIECBwpgKj10z8fHXyloi65EzXWpXzMw9l1bmVc3c539NE8x87MXtdRL4yo7ZU5P0R9ZXK5tap3cMTS2W0LCHyMxV3/C3j73WvuJhPQDyPZ66OhX/98Eci4tGIOLpUiNYhQIAAAQIECBAgQIAAAQIECBAgsJoFfvSn//WmH/3pt727WbPu0iYHXlLdqxRmZ75V1XkiBwZ+5PjY30fkD69mp/mcvarznczmBSc/W52Z/+fId6d/92t/9K8+M581lvqZXoTIJ66q6N6J/PGIePP4+PhXjx/sdHciP9sz745Y8JcSfzQiDgmRl/pHyXoECBAgQIAAAQIECBAgQIAAAQIrRWD4qv/2byKbl2fm5qo6ENX52lzt8xib+tA/+Q/Db//8r2Qz8KpompdGxGxkbo+KdSvl/G2qs2rmt2f+/tD/OTDwQ5ue+IeHp//urrc8fOHoLw6+4GXveOnJY72seVlC5LGxsZ+NiO59G286TUD81fHx8feOjY11r5Xo3o/8a+Pj43/ZRbjqqqs2NU3THfuD8fHxD8/nmUXguc5iEWimECBAgAABAgQIECBAgAABAgQItEtgZGzi0vl8KO2pbPipD6pF5GBE/OuIePFiT5OZT1TVuYud32/zMuL2Tjb/V1MxVE1tik5NNzM1Obtm4CXzGdv34W3faLvJsoTI73rXu847cuTIf4qIzz/66KPvueuuu47t3Lnz1VX1vw8MDLz1Ax/4QBem+9bxxzPzRYODg285ePDgoY0bN/7bzNwxOzv7zz70oQ9Nz/OZhRoLkRcq5nkCBAgQIECAAAECBAgQIECAAIEzEth+897Bxx/aMJTVbDo60Ezf94GLD8537MTGwzumNsfgzOY6tuY7zZrOb0TVr55RUSY/q0BmfKuqJudC+BzYX1Xf6maZVbNbT4xl5Z/sG7/ks/1OuSwhchdtx44dFw4MDNweEW/MzMGq+lLTNFft2rXrqVfjI+Kaa67Z2ul0PpqZr6qqgYj4dtM01+3atasbQM/7mQU2SYi8QDCPEyBAgAABAgQIECBAgAABAgQILE5g67s+fc55R86/NSKuP2WFgxFxwXOP5Zcj6gsR+ZaIev7iqjDraQIZs1HxeGZU1NwH6h6OrPMjY2juue5YNHdNjA//HrmnBJYtRG4xsBC5xc1RGgECBAgQIECAAAECBAgQIEBgpQiMjE1ckRHvrIihjNhUORdIPpgR6ytqy9xYxLGIWL9SzrRC6nz8VNOMeLAiLjy5/mcY++POYHPj1B8O//UKOWsryhQit6INiiBAgAABAgQIECBAgAABAgQIEDjbAtvGvvwzlfWmk68neKYrC2Zn/+H+HFi7IzK2ZuSmquq+qPiKs12z/eJzTdSvr509+tWja9fOvTm89ujR6Xv3XHb4sh33bpjPGMOFCwiRF25mBgECBAgQIECAAAECBAgQIECAwDILbL9y77rDaza8IZrjVwx0YnrDscOfO7xmw2uXZKzqDRHxC/M9RkZ0KqKZ7/OeW6hAzmTUR6rJb2YnD3UypgeOzX6zM5gj0eTQibGp3cOfWejKnj9zASHymRtagQABAgQIECBAgAABAgQIECBAYJ4CF7/jvgvWznaGKjuH1r/w8PTem7fPnDp2+P/b8K+yU7dUxI89bdnM2Xjqu1r/88+ZjM2zZo8ti8BXM/OhijoUFftr9uieqT2vObAsO1n0jAWEyGdMaAECBAgQIECAAAECBAgQIECAAIHnEhi9ZuLnq5O3RNQlT8uAIw7WD35g7rmW85+3VCAjuvcVr6mIQxlxoCIPR9aFWTF0fGy6It4/OT56V0uPoKzTCAiR/VgQIECAAAECBAgQIECAAAECBAgsWmB05+QLquK3Iuvyk4LCp4eHmU9E1aZFb2LisgtkxBOREVVx7onNTjcWkY9E1Ccj8tWn/kIgIm57bN3DN+x/3xufXPaCbXBWBYTIZ5XbZgQIECBAgAABAgQIECBAgACBlSMwevXEWyObV0XW1hPXDmTEoxHNS58ai5mIel1UrFs5p1LpnEDmxwaz+Z1jdewFMTN4YGrP8NxVEsM7pjbH4Mzm5xrrPnu6q0no9qeAELk/++pUBAgQIECAAAECBAgQIECAAIFFC2x916fPed6T5/+nqvi5RS9i4pIJZMYTJ78hfNLCD0TUnRFxLJu8vzrxt3P5cBMvq05tebaxyfHRLy5ZgRbqewEhct+32AEJECBAgAABAgQIECBAgACB1Sww3zdLT34uBzrvjIjrV7PbUp89M45U5F9kxGBU7o/ofL0iNkbG1ozc9Ixj1fnSxAdH7xwZm7g+Ml+eUVsq8v6o+trk+OhtS12n9QicTkCI7OeCAAECBAgQIECAAAECBAgQINCHAiM7J6+LivdE1PNPHG/+9972IchyHinzUFadWxnTUflgRqyvqC0Zsen42D2Z8ZsTu0e+s5xlWJvAcgkIkZdL1roECBAgQIAAAQIECBAgQIAAgWUQGN45NZrVuSEiX/n9t1IzutcaZFRe1B2LyO9V1MZl2L7vl8yIByviwlMO+qnM+G5VXPn08fxyNnXjxK7R/9L3MA64qgWEyKu6/Q5PgAABAgQIECBAgAABAgQItEngdFcWzNV3/BqDiFhTFZe3qeblqiUzq6qenl1lzkbVwNP2PIOxjPh2ZNySTc3dD7z26NHpe/dcdviyHfduOLp27dDJY91/v/3mvYOPP7RhKKvZdHSgmb7vAxcfXK7zW5dAmwSEyG3qhloIECBAgAABAgQIECBAgACBFSMwvHPq9U3FUDW1KTo13TjXm6MAACAASURBVMzU5L4Pb/vGfA5w6tysqGry1qj6ifnMXwXPHMuI/60q748m5sLc6MT0hmOHP3d4zYbXLuHY3Xvv2H5kFXg6IoEzEhAinxGfyQQIECBAgAABAgQIECBAgEC/CZzubdOTxzox270m4jci4rU/cPYmb8mKj5/8puq85/Yb5DOf56uZ+VBFHYqK/RnxaETz0sjaemKsZo/umdrzmgOrh8RJCbRbQIjc7v6ojgABAgQIECBAgAABAgQIEDhLAlvf9elzzjty/q0Rcf0pW3avLLhgkWWcydxFbtmbaRnx+Nx1GxGHMuJARR6OrAuz+7b2U2PTFfH+yfHRu3pToV0JEFisgBB5sXLmESBAgAABAgQIECBAgAABAitWYHRs6t0RnSsij1+VUDFdmee5TuK5W5oRB+sHQ/XbHlv38A373/fGJ597BU8QILDSBITIK61j6iVAgAABAgQIECBAgAABAgSeUWDb2Jd/prLeVDW7tftQ5sD+qvpWZr7oxFhkMxJVL8I4L4HPzQys+eW1s52hys6h9S88PL335u0zF7/jvgtOHZvXah4iQGBFCgiRV2TbFE2AAAECBAgQIECAAAECBFaXwPYr9647vGbDG571g2pVb4iIX1hdMst42sy/a6rztn3j2z6/jLtYmgCBFSAgRF4BTVIiAQIECBAgQIAAAQIECBDoB4Fnenv1sh33bji6du1Q94xrjx6dvnfPZYdPHqtOXhoVN1bEjz3NIXM2qgb6wWY5z5AZ90TEsYq8P6q+NrdX5sszasuzjU2Oj962nHVZmwCBlSMgRF45vVIpAQIECBAgQIAAAQIECBBYkQKj10z8fHXyloi65OQDZMQdFfHDEfEvThl/sCIuXJGHPYtFZ8SjEfG8uSA444GIyqi86PvhcNRXKptbp3YPT5zFsmxFgEAfCgiR+7CpjkSAAAECBAgQIECAAAECBM5EYHTn5Auq4rci6/KsGKqIQxlxoCIPR9aFCxrLfCKqNp1JPatpbmY8URXnnjhzRjwRGXHyWEQ+Ehk3Te4euX012TgrAQK9ExAi987ezgQIECBAgAABAgQIECBAoBUCo1dPvDWyeVVkba2ImYh6XVSsa0Vxq6iIzHjvxO7Rm4Z3TG2OwZnNMTN4YGrP8IEuwenGVhGNoxIg0GMBIXKPG2B7AgQIECBAgAABAgQIECBwtgRGxiYuzSZeVp3akk3eX534RmbcWBU/d7Zq6Kd9MmKiMu+IjPOyUy+piLdFxOB8znjy3OjUdDNTk/s+vO0b85nrGQIECJxtASHy2Ra3HwECBAgQIECAAAECBAgQOEsCJ95erWNrvtOs6fxGVP3qWdp6JW/zxYj4s8jYmpGbonJ/ROfrFbHxaWPV+dLEB0fvPPmgwzs+vzkH1u5YzNyVDKZ2AgT6X0CI3P89dkICBAgQIECAAAECBAgQWGUCIzsnr4uK90TU81fZ0Rd23IzZqHg8MyoqpiOauybGh39vYYt4mgABAv0vIETu/x47IQECBAgQIECAAAECBAj0scDwzqnRrM4NEfnKjNoSkd+rqI19fOQFHy0jHqyIC0+emBF/3Blsbpz6w+G/XvCCJhAgQGCVCQiRV1nDHZcAAQIECBAgQIAAAQIE2ikwMjZxfWS+vBsEV+T9UfW1uUqfZSwi1lTF5e080VmoKnM2qgZOCYe/HRm3ZFPdayli7dGj0/fuuezwZTvu3XB07dqhk8fOQoW2IECAQF8ICJH7oo0OQYAAAQIECBAgQIAAAQK9FhjeOfX6pmKomtp04kNps2sGXvJcY1lR1eStUfUTvT7D2d4/IzoV0Sxg3z+NzLvnnu/E9IZjhz93eM2G10YTc+Hw8bG7996x/cgC1vQoAQIECDyHgBDZjwgBAgQIECBAgAABAgQI9I3A6d42faY3ULffvHfw8Yc2DGU1m44ONNP3feDig4sZ68Rs9+qI34iI1/YN5PId5KuZ+VBFHYqK/TV7dM/AwA9tqaw3Vc1u7W6bObC/qr6VmS86eSwr/2Tf+CWfXb7SrEyAAAECzyQgRPazQYAAAQIECBAgQIAAAQIrXmD42qmfamY6t1TEL518mNPdhRsRn8qM71bFlacc/GBEXLDIsRVveLoDZMTjc1dmRBzKiAMVeTiyLszuG9cLG5uuiPdPjo/e1ZdQDkWAAIE+FxAi93mDHY8AAQIECBAgQIAAAQIrXWB0bOrdEZ0rIo9fWVAxHZUPR9b53bGqyMhYHxVPuxt3pZ/7rNafeSiqNp2y522PrXv4hv3ve+OTZ7UWmxEgQIBA6wSEyK1riYIIECBAgAABAgQIECCwMgRGr554a2TzqsjaupjrCU53ZcGpY5HNSFS9aGWIrNAqMz+2bubIdY+vXf9Da2c7Q5WdQ+tfeHh6783bZ1boiZRNgAABAkssIEReYlDLESBAgAABAgQIECBAYKULbHv7vh/vDOZINDmUnTzUyZgeODb7zRNjTcVjnaruVRCjp551ER9KW+lcK63+ByLqzog4lk3eX53428nx0S+utEOolwABAgTOroAQ+ex6240AAQIECBAgQIAAAQLzFhjeMbU5Bmc2x8zggak9wwe6E+c71n324nfcd8Gpb5Y+11hl/Ep06sZ5F+nBVgtkxj3dwLgi74+qr02Oj97W6oIVR4AAAQKtFBAit7ItiiJAgAABAgQIECBAYDULjOycvC4q3hNRzz/hkBFPREZUxbnPNhYRj0TEJyPy1RF1ycmOGXGwTvlw3OnGVrP9Sj57RjwaEc+bC4yjvlLZ3Dq1e3hiJZ9J7QQIECDQDgEhcjv6oAoCBAgQIECAAAECBPpMYHjn1GhW54aIfGVGbZkL9jK6VwlkVF70TGMR+b2K2thnHI4zD4HMeOK5fklwul8mROQjkXHT5O6R2+exjUcIECBAgMCCBYTICyYzgQABAgQIECBAgAABAj8oMDI2cX1kvrwbDkfEmqq4nBOB+Qpkxnsndo/eNN/rSk733Hz38hwBAgQIEFiogBB5oWKeJ0CAAAECBAgQIECAwEkC28b2vaaTzUei6ifArByB5fgAYEZMVOYdkXFedGq6manJ2TUDL2kqhqqpTc82tu/D276xcvRUSoAAAQKrTUCIvNo67rwECBAgQIAAAQIECJyRwPab9w4+/tCGoaxm09GBZnpw9th/jIjXntGiJi+ZQGZ8q6omuwtmDuyvqm9l5ouqZreeGMvKP5md/Yf7c2DtjsjYmpGbonJ/ROfrFbFxUWPV+dLEB0fvXLKDWIgAAQIECLRIQIjcomYohQABAgQIECBAgACB9gpsfdenzznvyPm3RsT17a2yjyvLmI2KxzOjomI6Kh+OrPMjY2ju1N2xaO6aGB/+vT5WcDQCBAgQINATASFyT9htSoAAAQIECBAgQIBA2wVGxiauyIh3VsRQRmyqiGMRsb7tdfe6voy4oyJ+OCL+xcm1ZMSDFXHhIsf+uDPY3Dj1h8N/3evz2Z8AAQIECKxGASHyauy6MxMgQIAAAQIECBBYxQLDOz6/+bmuMaiqF0bEK1Yx03yP/rmI+J0mBh6t7Bxa/8LD03tv3j7TnXzZjns3HF27du4t4bVHj07fu+eyw2cyNt+CPEeAAAECBAgsvYAQeelNrUiAAAECBAgQIECAwDIKbL9y77rDaza8IZrj1xh0YnrDscN3771j+5HhnVOvf7aPmGWnXlIRb4uIwWUssedLZ+YTVXXu4gvJmYz6SDX5zezkoU7G9MCx2W92BnMkmhw6MTa1e/gzi9/DTAIECBAgQGClCAiRV0qn1EmAAAECBAgQIEBgFQg815uq1clLo+LGivixkzky4uGK+G5EzH08rV/+ZMY9EXGsIu+Pqq/NnSvz5Rm15dnGJsdHbxu9euKtkc2rImtrRR2Kiv0Z8WhE89LnGqvZo3um9rzmQL84OgcBAgQIECBwZgJC5DPzM5sAAQIECBAgQIAAgSUQGL526qeamc4tFfFLp4TDP3CP7hJsd1aXeCq4jefNhb4ZD0RURuVF3w+CTzcW9ZXK5tap3cMTZ7VYmxEgQIAAAQIETiMgRPZjQYAAAQIECBAgQIDAogRGx6beHdG5IvL4tRIV01H5cGSdv5CxqsjIWB8VA4sqpLWT8pHIuGly98jtrS1RYQQIECBAgACBeQgIkeeB5BECBAgQIECAAAECq1ngdNciRNTPReSrVrPLac5+W80274/Bmc0xM3hgas+w6yD8gBAgQIAAAQJ9ISBE7os2OgQBAgQIECBAgACBZxfY9vZ9P37qR9FO96G0k8eaisc6VVdGxCjfZxfIjP/6vXMe/uf73/fGJ1kRIECAAAECBPpNQIjcbx11HgIECBAgQIAAgb4QGN4xtfnUN1pPN9Y97MXvuO+CtbOdocrOofUvPDy99+btMyePVcavRKdu7AuYFhwiM45U5F9kxGBU7o/qfGnig6N3tqA0JRAgQIAAAQIElkVAiLwsrBYlQIAAAQIECBAgsDiBkZ2T10XFeyLq+SdWyIgnIiOq4tyTVn0kIj4Zka+OqEtO3i0jDlbEBYurwKwfEMg8lFXnVs7d+XxPZvzmxO6R75AiQIAAAQIECKwWASHyaum0cxIgQIAAAQIECJw1geGdU6NZnRsi8pUZtaUi74+MByIqo/KiZxqLyO9V1MazVqiNThY4GD8QvOeXs6kbJ3aN/hdUBAgQIECAAIHVLCBEXs3dd3YCBAgQIECAAIEY3vH5zTmwdkdkbM3ITXPXE0Tn6xWx8TnHjl9jMDI2cX1kvrwbDkfEmqq4HO3ZFciIhyviuxGxdV47N3lLVnw8q9l0dKCZvu8DFx/cfvPewccf2jB08ti81vIQAQIECBAgQKDPBYTIfd5gxyNAgAABAgQIEHhmgdGxiZ0V8f5u8LtYp8x44pRrJha7lHkLE/jTyLx7bkonpjccO3z33ju2HxneOfX6pmKomtoUnZpuZmpyds3AS04d2/fhbd9Y2HaeJkCAAAECBAisXgEh8urtvZMTIECAAAECBFalwPffNp3Nl3eazifOJEBelYDLfOjM+FZVTXa3yRzYX1XfyswXVc3OvWHcHcvKP9k3fslnl7kUyxMgQIAAAQIECBwXECL7USBAgAABAgQIEFgVAlvf9elzzjty/q0Rcf2qOPDZOGTG32XFY5ExNLddzX147uHIOn9RY9HcNTE+/Htno3R7ECBAgAABAgQIzF9AiDx/K08SIECAAAECBAi0QGBkbOKKjHhnRQxlxKbKueDywYxYX1FbnnEs4lhErG/BEfqlhNseW/fwDfvf98Yn++VAzkGAAAECBAgQIHB6ASGynwwCBAgQIECAAIGzKrBt7Ms/U1lvOvl6gtNdWXC6sYh4aVXnzWe1YJt1BT4XEb/TxMCjlZ1D6194eHrvzdtn0BAgQIAAAQIECKwOASHy6uizUxIgQIAAAQIEll1g+5V71x1es+EN0Ry/2uCpj5197vCaDa/9/ljVGyLiF5a9mFWyQWY+UVXnzu+4OZNRH6kmv5mdPNTJmB44NvvNzmCORJNDzzY2tXv4M/Pbw1MECBAgQIAAAQL9KCBE7seuOhMBAgQIECBA4CwIXLbj3g1H166duwu3OnlpVNxYET/2tK0zZ6Nq4CyU03dbZMY9EXGsIu+Pqq/NHTDz5Rm15cTY5PjobaNXT7w1snlVZG2tqENRsT8jHo1oXnryWM0e3TO15zUH+g7KgQgQIECAAAECBJZdQIi87MQ2IECAAAECBAj0l8DwtVM/1cx0bqmIX+qvky39aZ4Kc+N5c6FvxgMRlVF50feD4NONRX2lsrl1avfwxNJXZEUCBAgQIECAAAECCxcQIi/czAwCBAgQIECAwIoWGN05+YKq+K3IujwrhiriUEYcqMjDkXXhc41FxCsqYp5XKKxYqoMRccEp1Z9mLL8cUV+IiLdExPP/5/P5SGTcNLl75PYVK6BwAgQIECBAgAABAscFhMh+FAgQIECAAAECfS7w9OsOYiaiXhcV6/r82As+XkZ8JGPgQ0cHmun7PnDxwe037x18/KENQ1nNpmcbO7HR8I6pzTE4szlmBg9M7Rl2bcSCO2ACAQIECBAgQIBAWwWEyG3tjLoIECBAgAABAosQ2Pb2fT9+4kNpTcVjnaorI2J0EUutqimZ8V+/d87D/3z/+9745Ko6uMMSIECAAAECBAgQmIeAEHkeSB4hQIAAAQIECLRV4OJ33HfB2tnOUGXnUGX8SnTqxrbW2pa6MuNIRf5FRgxG5f6ozpcmPjh6Z1vqUwcBAgQIECBAgACBtgkIkdvWEfUQIECAAAECBOYhMHrNxM9XJ2+JqEvm8XhfPZIRT0TkVypqS0ZsqozpqHwwI9bPY+yezPjNid0j3+krFIchQIAAAQIECBAgsIwCQuRlxLU0AQIECBAgQOCZBIZ3To1mdW6IyFdm1JaKvD8yHoiojMqLvj8W9ZVO1O1NNL/8/Q/hZT4RVZv6STcjHqyIC08+0zOM/XFnsLlx6g+H/7qfzu8sBAgQIECAAAECBNosIERuc3fURoAAAQIECLReYGRs4vrIfPn3Q9+qr80V/SxjEbGmKi5v/eGWosDM2agaOCUc/nZk3JJNfbE7vvbo0el791x2+LId9244unbt0HONLUVZ1iBAgAABAgQIECBAYP4CQuT5W3mSAAECBAgQWCUCwzunXt9UDFVTm6JT081MTe778LZvjIxNXJpNvKw6tSUiByPiX0fEi1cJy3yP+aeReffcw52Y3nDs8OcOr9nw2mhiLhw+Pnb33ju2H5nvgp4jQIAAAQIECBAgQKC3AkLk3vrbnQABAgQIEFgmge037x18/KENQ1nNpqMDzfR9H7j44HONdWJ2Y0T8RkS89tSyMuMrVfHKZSp3BS5bn8ocmK6a3dotPnNgf1b+yb7xSz67Ag+jZAIECBAgQIAAAQIEnkVAiOzHgwABAgQIEOgrga3v+vQ55x05/9aIuP6Ugx2MiAvmMdZXHs92mIx4fO5qjYhDGXGgIg9H1oXZfQv7mcemK+L9k+Ojd60aKAclQIAAAQIECBAgsMoFhMir/AfA8QkQIECAQFsFRsYmrsiId1bEUEZsqozpqHwwI9ZX1JZnHIs4FhHr23quFtV122PrHr5h//ve+GSLalIKAQIECBAgQIAAAQItFBAit7ApSiJAgAABAqtJYNvYl3+mst508rUIEfHSqs6bV5PDMp/1cxHxO00MPFrZObT+hYen9968fWaZ97Q8AQIECBAgQIAAAQJ9IiBE7pNGOgYBAgQIEFgJAtuv3Lvu8JoNb/j+R9aq3hARv7ASal85NeZMRn2kmvxmdvJQJ2N6avfwZ1ZO/SolQIAAAQIECBAgQKBtAkLktnVEPQQIECBAYIUKXLbj3g1H164d6pa/9ujR6Xv3XHb45LHq5KVRcWNF/NgKPWJby/5qZj5UUYeiYn/NHt0ztec1B9parLoIECBAgAABAgQIEFh5AkLkldczFRMgQIAAgVYJDF879VPNTOeWivilkwvLiAcr4sJWFdvCYjLi0Yh4XkXeHxkPRFRG5UUZtWVuLOornajbm2h+ObIuP+mjdz5w18J+KokAAQIECBAgQIBAPwoIkfuxq85EgAABAgSWUWB0bOrdEZ0rImOoKjIy1kfFwDJuuaKWzognIiOq4twThZ9uLCIfiYybJneP3L6iDqhYAgQIECBAgAABAgRWnYAQedW13IEJECBAgMD8BU796F1kMxJVL5r/Cv3zZGZ8pSpe+QMnyvzYYDa/c6yOvSBmBg9M7Rmeu0pieMfU5hic2fxcY/0j5CQECBAgQIAAAQIECPSrgBC5XzvrXAQIECBAYAEC296+78c7gzkSTQ6d+BhbU503V8R1C1imbx7NiInKvCMyzotOTTczNbnvw9u+MTI2cWk28bLq1JZs8v7qxN9Ojo9+sW8O7iAECBAgQIAAAQIECBA4jYAQ2Y8FAQIECBBYhQIXv+O+C9bOdoYqO4cq41eiUzf2G0NmHKnIv8iIwajcH9H5ekVsjIytGbnpGceq86WJD47e2W8ezkOAAAECBAgQIECAAIHFCgiRFytnHgECBAgQWIECo9dM/Hx18paIuqTt5c/dIxz5lYrakhGbKmM6Kh/MiPXzGLsnM35zYvfId9p+TvURIECAAAECBAgQIECg7QJC5LZ3SH0ECBAgQGCRAqM7J19QFb8VWZdnxVBlPhFVmxa53FmdlhF/3Blsbpz6w+G/Pqsb24wAAQIECBAgQIAAAQIEfkBAiOyHggABAgQI9InA6NUTb41sXhVZWytiJqJeFxXr2n68jPh2ZNySTc3dLbz26NHpe/dcdrjtdauPAAECBAgQIECAAAECq0VAiLxaOu2cBAgQILAiBE73gbuBY7PfPPWjdyePNRWPdaqujIjRFXHIiD+NzLvnau3E9IZjh+/ee8f2IyukdmUSIECAAAECBAgQIEBg1QkIkVddyx2YAAECBNoiMLxjanMMzmyOmcEDU3uGD4zunHhPVfz7ttS30Doy41tVNdmdlzmwv6q+lZkvqprdemIsK/9k3/gln13o2p4nQIAAAQIECBAgQIAAgd4JCJF7Z29nAgQIEFilAiM7J6+LivdE1PNPEHQ/IlcR564YkozZqHg8MyoqpiOauybGh39vxdSvUAIECBAgQIAAAQIECBCYt4AQed5UHiRAgACB1SowvHNqNKtzQ0S+MqO2VOT9kfFARGVUXrSQsYj8XkVtXEGWj0fE+pPr9dG7FdQ9pRIgQIAAAQIECBAgQGAJBITIS4BoCQIECBBot8Dwjs9vzoG1OyJja0Zuisr9UZ0vTXxw9M7TVT4yNnF9ZL68Gw5HxJqquLzdJ1y26j7XRP362tmjXz26du1QdxcfvVs2awsTIECAAAECBAgQIECgtQJC5Na2RmEECBAgMB+B4Z1Tr28qhqqpTdGp6WamJmfXDLzkxFh26iUV8baIGDx1vYyYqMw7IuO87tysqGry1qj6ifns3V/P5ExGfaSa/GZ28lAnY3pq9/Bn+uuMTkOAAAECBAgQIECAAAECixEQIi9GzRwCBAj0ocBlO+7dcOrbpmdjrEu5/ea9g48/tGEoq9l0dKCZvu8DFx98rrFOzHavhPiNiHhtH7bjbBzpq5n5UEUdior9NXt0z9Se1xw4GxvbgwABAgQIECBAgAABAgRWloAQeWX1S7UECBBYcoHha6d+qpnp3FIRv3Ty4hnxYEVcuJxjEfGpzPhuVVx5ysEORsQF8xhbco9+XDAjuvcar6mIQxkxXRHvnxwfvasfz+pMBAgQIECAAAECBAgQILD0AkLkpTe1IgECBM6qwOjOyRdUxW9F1uXZvdbhqaDwQEUejqwLn2ssIl5REeee1aJtdjYFbnts3cM37H/fG588m5vaiwABAgQIECBAgAABAgT6R0CI3D+9dBICBFaQwOjVE2+NiEujyaGnrhPI6XzqWoGhhY3FTES9LirWraDjK3X5BD43UJ3f7Qw0j3ZmmkPNQE1P7B45tnzbWZkAAQIECBAgQIAAAQIEVoOAEHk1dNkZCRA4I4GRsYlLI+InI2pzRHbvjP2b4wsuZuzrmXFjVfzcGRVlcn8KZP5dduqGimyiiaHuLxayajpm4hudgWb0ucb2jW+7uz9hnIoAAQIECBAgQIAAAQIEeikgRO6lvr0JEJi3wOjOyTWd2RxqBjubBmdmpr/woVf/jzMZO7HxT1/zV1uaOvriTq594K92/fT93fHvj3XWPjLQzP56VP3qvAv1IIEFCGQ290R0jlXk/VH1tcnx0dsWMN2jBAgQIECAAAECBAgQIEDgrAgIkc8Ks00IEFiswNZ3ffqc846cf2tEXH/KGvP98NppnssvR9QXIvItEfX8E+tmxBOREVXuB15sv/p9XkY8GhHPmwt9Mx6IqIzKizJqy4LGor5S2dw6tXt4ot/NnI8AAQIECBAgQIAAAQIEVr6AEHnl99AJCKxYgZGxiSsy451V3f/bfmyqjOmofDCjNlTE5rmxiO59rutX7CEVviIFMuOJp/8yIR+JjJsmd4/cviIPpGgCBAgQIECAAAECBAgQIHAGAkLkM8AzlUC/Cmwb+/LPdGL2FyNy6Kkz1nRE/r8RddFixpoY+M+zs/9wfw6cc1VkDWXkpqp6YUS8ol8NnauFAk3eUjP5f3SvRKnZzsbI5tcj4rWnVpoZ753YPXrT6a46aeGplESAAAECBAgQIECAAAECBJZdQIi87MQ2ILA4gW1v3/fj8/mQ1kI+uLX9yr3rHjvnvH/aVGcuHO5kM33ek4/d89g5511+YqwiXh8Rv7C4qp95VkZ0KqJZ6nWtt/IFzvRnIyMmOhEfzczzohPTzWxnIgbjxytzqCI3nRjb9+Ft3zhVa9vYvjfM57mVr+wEBAgQIECAAAECBAgQIEBg8QJC5MXbmUlgXgKvvuoLPzIzODjUmWkONQM1PbF75NhzjeXA7K9E5Q3z2mCeD2XE/sj44ao4/2lTMmejamCey3isbwXqUxH59cW8ab7Ub6nPvfleMT0XAB9/c/0ZxzrxxYkPjt7Zt21xMAIECBAgQIAAAQIECBAg0AIBIXILmqCE/hQYvWbi56uTt0TUJSefMCMOVsQFzzXWnypOtZwCGfF4RKypiEMZcaAiD0fWhVkx9Cxj0xXx/snx0buWszZrEyBAgAABAgQIECBAgAABAitXQIi8cnun8mUWGN45NZrVuSEiX5lRWyry/sh4IKIyKi96trGM+B8V9U+WuUTLr2SBzENRtem5fpmwgF863PbYuodv2P++Nz65klnUToAAAQIECBAgQIAAAQIECLRPQIjcvp6oqEcCI2MT12fEP46MzVW1NiJ/4INbPSrNtv0mkPmxdTNHrpvNgX+00KtOnu1KlH5jch4CBAgQIECAAAECBAgQIECgHQJC5Hb0QRVnWWBkbOLSiPjJiNoc0ayJqLdGxIvPvxbB9AAAIABJREFUchm266FAZjxRFefOs4QHmsg7O9E5FpEHIuJvjs87/jO0sLHJ8dEvznNfjxEgQIAAAQIECBAgQIAAAQIEei4gRO55CxSwGIHRnZNrOrM51Ax2Ng3OzEx/4UOv/h+nGzux9k9f81dbmjr64k5n7SMDzeyvR9WvLmZfc3onkBlHKvIvMmJwQR9eO90H2o5/jO3kt8+juncIx3/vnvDEG+knxibHR2/r3cntTIAAAQIECBAgQIAAAQIECBDorYAQubf+dl+gwNZ3ffqc846cf2tEXH/K1INxysfqIvLLEfWFiHxLRD1/gVt5/GwKZB7KqnMrYzoqH8yoDRWxOSM2HR+7JzN+c2L3yHfOZln2IkCAAAECBAgQIECAAAECBAgQmHvhbtX9eWFEPBIRR1fdyVt+4JGxiSsy451VMXRSePj0QDHiWESsb/lR+rK8jHiwIi48+XDzHYuIT2XGd6viyqfj5JezqRsndo3+l75EcygCBAgQIECAAAECBAgQIECAQB8ICJH7oIn9cITRsYk/qIjr+uEsbT1DRuyPjB+uivOfVmPmbFQNnBIOfzuyuaWq86Xu+LrZ9fvv3fOThy/b8Tcbjgw8vnUxY90522/eO/jYt9ZtbQYHNx3LNfvv+8DF3TfI/SFAgAABAgQIECBAgAABAgQIEGixgBC5xc3p99K2je17Q2UOVcVIRFzV7+dd+PlyJrM+UpH3Z1T3uofpmIlvdAaa0Wi6b2svbGzf+La7t1+5d91j55z3T5vqDHXr6WQzfd6Tj93z2DnnXX7K2J/vvWP7kYXXbAYBAgQIECBAgAABAgQIECBAgEC/CQiR+62jLT3PyR+9q9nOxsjm1yPitS0td8nKymw+GNE5FpFDFXUoKqe74W9kDD3XWM0++aGpPa85sGTFWIgAAQIECBAgQIAAAQIECBAgQIDAIgSEyItAM2X+As/yIbz5L9LjJzPi0Yh4XveN4Mh4IKIyKi/KqC3POBb1lcrm1qndwxM9Lt/2BAgQIECAAAECBAgQIECAAAECBM5IQIh8Rnwre/Lo2NS7IzpXPPVWbERUTEflw5F1/qLGormrovPNp30cb0V/CC8fiYybJneP3L6yO616AgQIECBAgAABAgQIECBAgAABAosXECIv3m5Fzxwdm/hsRfwvK/oQS1185scGOrO/O9PE82Nw8MDU7cOuklhqY+sRIECAAAECBAgQIECAAAECBAisOAEh8opr2eIKPuWDaq+riDctbqWVNSsznqiKc09T9QNN5J2dp+4r7obFfzM5PvrFlXU61RIgQIAAAQIECBAgQIAAAQIECBBYfgEh8vIb92SHS9/1xfNmjgw8dU1FxKUZcUNF/FhPilmGTTPjSEX+RUYMRtR09yqOitwUWUPZ/dfuWCe+OPHB0TtHxiauz4h/HBmbo+JARfz3yfHR25ahLEsSIECAAAECBAgQIECAAAECBAgQ6DsBIXKftXT42qmfamY6t1TEL63Uo2VEJyKOVc7d0fxgRm2oiM0Zsen42D2Z8ZsTu0e+s1LPqG4CBAgQIECAAAECBAgQIECAAAECK0VAiHyWOjW6c/IFVfFbkXV5VgxVxKHMOFCVhyPrwqUai4pXVJz2+oazdNIl2Cbz13zMbgkcLUGAAAECBAgQIECAAAECBAgQIEBgCQSEyEuAeLolRq+eeGv3GoloshsYz0TU66Ji3TJt1zfLZsZ7J3aP3tQ3B3IQAgQIECBAgAABAgQIECBAgAABAitcQIh8hg0cGZu4NCIvz6xtFdlk5P1Rne0VMXqGS/f99IyY6ER8NJvcELOzX29mc2Lfh7d9o+8P7oAECBAgQIAAAQIECBAgQIAAAQIEVpCAEHmRzbpsx70bjgyuuz2qfnWRS6yqaU/7EF6npiOe+ujdqkJwWAIECBAgQIAAAQIECBAgQIAAAQIrUECIvMimjeycvLOPAuRjmfFE1NyH7B6OrPMjY2iOZiFj0dxV0flmZryzKoZ8CG+RP1ymESBAgAABAgQIECBAgAABAgQIEGiRgBB5Ec146gqL+MIiprZySmWzbWr38EQri1MUAQIECBAgQIAAAQIECBAgQIAAAQI9FRAiL4J/9JqJt1YnPrqIqa2akhHfriZvnNw1ckerClMMAQIECBAgQIAAAQIECBAgQIAAAQKtERAiL6IVI2P7/n1EvmcRU3s95U8z4jPdIjrZTJ/35GN/vveO7Ud6XZT9CRAgQIAAAQIECBAgQIAAAQIECBBor4AQeRG9af+byPWpzIHpqtr61PFquomB/7xv/JLPLuK4phAgQIAAAQIECBAgQIAAAQIECBAgsIoFhMiLaP6Z3ImcEY9HxJqKOJQRByrycGRdmBVDSzA2XZV/MPnBkU8u4limECBAgAABAgQIECBAgAABAgQIECBA4AcEhMiL/KEY2Tl5Z1T96gKn3/bYuodv2P++Nz65wHkeJ0CAAAECBAgQIECAAAECBAgQIECAQE8EhMiLZL9sx70bjgyuu/2ZguSM+G8VcWs28d3OTHPovBc9tn/vzdtnFrmdaQQIECBAgAABAgQIECBAgAABAgQIEOiJgBD5DNmfutoiL8+sbRXZRMbXm07n7n3j2+4+w6VNJ0CAAAECBAgQIECAAAECBAgQIECAQM8FhMg9b4ECCBAgQIAAAQIECBAgQIAAAQIECBAg0F4BIXJ7e6MyAgQIECBAgAABAgQIECBAgAABAgQI9FxAiNzzFiiAAAECBAgQIECAAAECBAgQIECAAAEC7RUQIre3NyojQIAAAQIECBAgQIAAAQIECBAgQIBAzwWEyD1vgQIIECBAgAABAgQIECBAgAABAgQIECDQXgEhcnt7ozICBAgQIECAAAECBAgQIECAAAECBAj0XECI3PMWKIAAAQIECBAgQIAAAQIECBAgQIAAAQLtFRAit7c3KiNAgAABAgQIECBAgAABAgQIECBAgEDPBYTIPW+BAggQIECAAAECBAgQIECAAAECBAgQINBeASFye3ujMgIECBAgQIAAAQIECBAgQIAAAQIECPRcQIjc8xYogAABAgQIECBAgAABAgQIECBAgAABAu0VECK3tzcqI0CAAAECBAgQIECAAAECBAgQIECAQM8FhMg9b4ECCBAgQIAAAQIECBAgQIAAAQIECBAg0F4BIXJ7e6MyAgQIECBAgAABAgQIECBAgAABAgQI9Fyg9SHy2NjYiyNid0T8bESsiYivN01z065duz4REbUIwRdGxCMRcXQRc00hQIAAAQIECBAgQIAAAQIECBAgQIDAqhJodYi8c+fONVX1icxcOzg4ePXBgwcPbdy48cbM3JGZ23ft2rV/Ed0SIi8CzRQCBAgQIECAAAECBAgQIECAAAECBFanQKtD5GuvvfaimZmZP4uIa8fHx/+y26KrrrpqU9M0f940zW/v2rXrjxbRNiHyItBMIUCAAAECBAgQIECAAAECBAgQIEBgdQq0OkQeGxu7NCI+2jTNL5701nGOjY19MiIeGB8fv34RbRMiLwLNFAIECBAgQIAAAQIECBAgQIAAAQIEVqdA20PkX46I32+a5jW7du369okWjY2Nde9DjvHx8X+5iLYJkReBZgoBAgQIECBAgAABAgQIECBAgAABAqtTYKWHyNdExPMW2LrzI+JIRBxb4LxTHz8vItZGxHfOcB3T2ynQ7W1z/GelnRWqarEC645P7P5zwJ/+E9Df/uvpiRPpbf/2tnsy/e3f/nZ72/FR675tsP72bWvnDqa//dlff9ftz76eOJX+9m9/e/6/l1d6iPxvIuJHFvjzsWmBzz/T4xsi4qUR8VdLtJ5l2iWwJiK6vyh4pF1lqWYJBH7o+C+AvrcEa1mifQL6276eLFVF3V8aH42If1iqBa3TKgH9bVU7lrSY50fEY0vwAseSFmWxJRPQ3yWjbOVC+tvKtpxxUf6ue8aErV5Af1vdnjMqrud/1217iNy9E/njEfHm8fHxrx6nPtM7kc+oYydN/uGIuDgiPrtUC1qnVQLd3951/0fTQ62qSjFLIbA+Is7xC4KloGzlGvrbyrYsSVHdfyY/GRGPL8lqFmmbgP62rSNLV4+r5JbOso0r6W8bu7J0Nenv0lm2aSV/121TN5a+Fv1detO2rNjzv+u2PUTu/pfW3RHxa+Pj43/Z7dpVV121qWma7tgfjI+Pf7iHnRQi9xD/LGztH7xnAblHW/T8H7w9Ovdq2VZ/+7fTQsb+7W33ZPrbv/0VQvVvb7sn01/97W+B/jydv+v2Z19PnEp/+7e/Pf+7bqtD5IjovnX88f+/vfMPkqws7/3znJ7ZHXdX3AEN5gpKWXqRm6JiYXLNjZYuy2+U4iY4yAo3EHfmdM8sLkZA0RDE5WIobpjghmG632kGzBYGHbywYlCixW+0pEKioTD+wKBWeQmIOyPuwG7v9PvcetbT1GHonj7dfX68p+c7/0i557zv834+57zvOU+f932Z+YiBgYGzn3322T3Dw8OXMvPWer1+crVafTLDawNJ5Azhp1A1Ot4UIGdUReYdb0btXi3Vwm//mkaSsX/dIonc326RZITf/ibQ363D/duffvGu259ekUTub6/auszfdV1PIlOpVHqrtfbzzPzfRaRARL/wPG9buVzenfH1gSRyxgISrh4Da8KAMyw+8443w7avhqrht38tI4ncv26RRO5vt0hCwW9/E+jv1uH+7U+/eNftT69IIve3VySRc+4XSeScC2wTPgbW/vWLJGP/unViYO1vvJm2DknkTPEnXjn8Jo44swqQhMoMfSoVw28qmDOrBH4zQ59oxXjXTRRv5oXDb+YKEgsg81yG818iJ4a+94KRRO6docsloON12U5vsWXe8fYWPs5uQwB++/cSQZKxf91qy+C3f/0iCdW/brVl8Au//U2gP1uHd93+9NpoFfz2r9/M33WRRO7+4kISuXt2eTgTHW8eLHUXY+Ydb3dh46yIBOA3IqgcHoYkYw6ldRAy/HYAK2eHIsmYM2Edhgu/HQLL2eHwmzNhEcPFu25EUDk9DH5zKi5C2Jm/6yKJHMFSi0OQRO6eXR7ORMebB0vdxZh5x9td2DgrIgH4jQgqh4chyZhDaR2EDL8dwMrZoUhC5UxYh+HCb4fAcnY4/OZMWMRw8a4bEVROD4PfnIqLEHbm77pIIkewdOWVVw7oYVdeeeVS6HAkkSOwy/Eh6HhzLK9N6Jl3vP2L1omWwa8TGnoLosW4iyRjb1hdPxt+XTfUfXxIQnXPLg9nwm8eLLWJscW4q2fBbx/4LZVKR4nIcZVK5Q4iEiLCu24feF2hCfDbv34zf9dFErnNxVUqld4gIveLyP82xnweSeT+uRu3bt36poGBgatEZBMR/czzvGK5XP5+0EJ0vDlWPTY29nue502IyGHM/AgR3VSpVF4ImpR5x5tjtM6E7vv+iUR04YYNG7ZMTk6+GAoMfp2x1F0gK4y7SDJ2h9SZs9qMu/DrjKnOAmkz5iIJ1RlOJ49eYcyFXyeNdRbUCuMu/HaG0qmji8Xia0XkQ0R0ERG9mYgeHBwcfN/U1NReJJGdUtVVMG3GXuQyuqLqzkkuv+siidzmOvF9/zQi2k1EX2fmsyqVyoHgFHyJ7M491nEkvu//oXpl5luttQ8w83ZmPqZerx9frVafxMDaMVJnTiiVSltE5AYRuYWIniCibUS0t1arnXnLLbcsEBGSjM7Y6joQ9n3fENGfiMiJMzMz30USuWuWzp24wriLJKNztqIHFGHchd/oOJ05MsKYiySUM7a6DmSlMRd+u8bqzokrjLvw646mqJHo/XoGM19ORMcR0XNENCsiJxDRw8aYi4OCkGSMStTB4yKMvfDroLcOQnL6XRdJ5PZJ5CuY+VwROURETgslK14VnBr+Aq6D6wKHZkhAb8pbiWjRGOPrlJ5isbiuXq+/ulqtPhPEVQj+t55hnKi6QwLj4+O/U6/XHyCifzDG7NDTg1/h7yGiR40xE0TkwW2HYB07PEhG3U1E+mPeZcaY60Ih4t51zFen4fi+32rchdtOYbpzPMZdd1zEFknEMVenTePejY16+gW1GXM1IPhNX0usNa4w7sJvrKSTL6xYLA4S0c0i4llrr6lWq49PTEwcUa/X7xWR7caYr+FdN3kPSdYQcezF+26SEhIu2/V33VWdRNYpAMz8l0T0bmb+93q9fmm1Wv23xjXxsY997FV79+69XUTmmPkTRFRdlqxI+PJB8b0SaDYNYPv27Yfs27dPE1CzxpjZkZGRNcPDw4ctLS0tzc7O6q+1+sKDP4cJBNN3LiGit4vI3zNzRZer8H3/ncx8OxGdXalUvt1ogu/7O5j5z0NfmjvcOoTWyq+SGR0dPdzzvC8T0Y+IaJ6I3lOr1U4KvjIHPMcJYNx1XFAM4WHcjQGiY0VgzHVMSMzhYMyNGahjxWHcdUxIzOG0WWrmYG2+7x+veQzP804tl8s/jjkEFJcQAYy9CYF1oNi8j7urNokcngLged73rLVbNCEVdK7f02urVCq9VRNUhULh7KWlpY8S0TuHhoZO37lz5/MOXHsIoT2BptMAQknkLzHzt0Tki8E6UVrio0Q0Yoz5efvicUQWBEql0ukiskuXq2Dmn4qI3ptP1Wq1D6xbt+7V9Xr9IRHZoT8QhJLInySiz+qaYMaYnVnEjTqjEVjJryaKJyYmjlxaWvpErVa7fHBw8FjP8+astSMzMzMPRasBR2VFAONuVuRTrRfjbqq4k68MY27yjLOsAWNulvSTrxvjbvKMM66h3VIzjSTyh4no0kKh8N7p6elnM44Z1UcggLE3AqScHtIP4+6qTCLrFABr7f3MfF25XL5Jr7/R0dFDPc/7JhHd2ZgGXyqVPmCtPY+ZR6y1f9RIViwsLHxrbm7O4otVt+/claYB+L6/i5lfFyxTYhYWFnZt3LjxbZ7n3SkiT8zPz589NzdXc7uFqy+6YHaArlH+L8aYy5TA+Pj40dZavXeniej/iMgsM+v9esr09PR/bN269b8MDAxoQvk1IvLLZWubrz6IDre4nd9KpaI/BLz0F/pB6DuhNd4cbuHqDQ3j7upwj3G3vzy365Mx5ubbdzu/GHPz7Rfjbr79RYk+wlIzjSTyFUR0Mj6Gi0I1+2Pa9c0Ye7N31G0E7dzmZdxdlUnkZlPeQ0KfMsYU9cLwfb9CRL/QpPIFF1ywce3atf8kIq8nogEROX3ZZk7dXks4LwEC7aa8+76vv8jqDwi3G2PObvwgUCwWzyCisoicaox5PIHQUGQPBEJJw781xuiSBi89HAVrl28qFAqvstZ+VUR0F2JdnmSYma9m5qestVfgV/geBCR8ahS/xpinw2H4vn8xM/sismn5vyUcLorvgADG3Q5g5fRQjLs5FbdC2FH6ZIy5+fUexS/G3Pz6xbibX3dRIm835i57VkYSOQpUR46J0jdj7HVEVodhRHGbh3G3L5PIY2NjR6xdu/bFG2644VfNvKq8/fv3bxaR+4wxv9ZjdIq0bsglIp8xxnxev0wuFAr/aK3Vrxp/n4jOISLdOfxXzPyne/bseWRubg6brnV446R1eLsp76Ojo28pFAr3icgjxhh120hGvpGZHySij1QqlbvSihf1/JZAqVQ6SkSOq1QqdzT70j/U8d5rjNEHosZ5uvTM/SLyKb1/daNEZt5krd1YKBQem56e/qHv+2cR0aTneX9cLpd/AebuEYjqd9mD8bHM/HW9fHDPuue0ERHGXXfdxBUZxt24SLpTTtQ+GWOuO846iSSqX4y5nVB151iMu+64SCKSdmPusvsWSeQkJCRUZtS+GWNvQgISLDaqW9fH3b5JIuuXwmvWrPkgEX2ciI4ioiuMMVdHvQZ8379IkxBEtFmz/6VS6b9Za+9jZk0cPywif6frrjKzJhaRrIgKNqbjtm7d+qaBgYGr9GtDIvqZ53nFcrn8/SjFt5jyzsVi8VoiOktETjLG/ETLCn61/2K9Xj+rWq0+FqV8HNMbgWKx+FoR+ZCuVxysTf3g4ODg+6ampvY2K1mXIiGiwzds2HDm5OTki3qM7kQsIrfpfzPzOZVK5YD+58jIiNf4sSf4+vzDmMrVm69Oz25sHCAi72Lmu0Xk040f73r0e/D0wL1+lb7XGHMulhnq1FD3x3fqdnlNGHe7Z5/GmYHfCRE5jJkf0dk7uoFplLox7kahlM0xK23m0mOfjDE3G6WvqDXKRluNkzp4psKYm0O/GHcdkRYhjHYbIK5URLvl3Xzfv4KZTwtm2h78gA5/6RNIqG/G2Ju+ypfV2Om92w/jbu6TyLoMxeLi4o1E9L+CqesVZr65XC7/NOr1tG3bttcvLS19U0RmjDGfCyUmjqvVaj/UzZyQrIhKM/7jgvWedjPzrdbaB5h5OzMfU6/Xj69Wq09GqbHZlHff9/Wr42+IyIK1dkLL8TxPr6UfzM/Pj2FN5Chkuz5GN4I4g5kvJ6Ljgnt3VkRO0B9tVlrfVtcqF5EbrbUnh5eU8X1/uy6RrMtV1Ov1/UT0Vd048YUXXtixbt26Y4INFHc27vGuI8eJkQmEN3QJbYL486GhoTNbbVAaxe/yTUF83z+fiK6y1m6O2idEbgQObEqgG7fhgjDuun1hhf0S0RNEtE1/qKnVamc2nonatQDjbjtC6f97u81cmkUUpU/GmJu+yxVqjLTRVuP8KH4x5ubXL8Zdp9y1DCbKBojtWrLS8m46G5OZr9cPOrB5fDuSif177H0zxt7EXEUuuJt7tx/G3dwnkdWw7/v6BWIhvLZtZPNEB79IFZHNzHxKpVLRNVRb/ukmBc8999wCEowdEO7tUO1wbyWiRWOMr18Z6tSNer3+6mq1+kzUon3fbzrlPdh07RoR0aUOnmfmKV3yIOrXVlHrx3EvJ6BfjxLRzSLiWWuvqVarj09MTBxRr9fvFZHtxpivtWLm+/7vMrMuXXFHY3O9oB84XjfX8zzvBF2uYmxs7BRm1nWv38DMz1hrL9MNFLEMTTpX47Zt2zYcOHDgH4no2w1Pvu+roy8Q0f80xnynWSRR/YbP1Zkog4ODxy0sLDyMvjl5v926DUWGcTd5TV3XoM85urwXEf1DY6PhYMbIPUT0qDFGf3SVdhVg3G1HKN1/73Qzl0Z0UftkjLnp+lzhGekPiehuItpIRJcZY65bKbKofjHm5tMvxl03vLXLLVhr72fm68rlsr63kC6r6Xmebhp+Z2McbteSVmNuUN47PM+7S0TOm5mZubddWfj3+AlE3QQRY2/87JMqMermpcvr74dxNzdJ5JWm3+kUDSJ6t05vX1xcXC8i72XmhT179jwUTigED9Dv12OZ+ZOaKBwfHz/aWnuPiOiD1m0jIyNrhoeHT2LmP1i/fv21jenySV18KPe3BFr5DU3PmTXGzAZ+DltaWlqanZ3VhP9LL7LN/Db4Ysp7dlda1KmzQYKx6nneqeVy+cfhiJe7FZFLmPmC8FIkwa96OzzP27T8q5nsWt//NbfyG3oAvrXxElssFv8HEd0qImeGN66EX/euk5Xu217cYtx1w3WbZ6p3MvPtRHR2pVL5duiFZgcz/3l4FhDGXTd8NnlBOZGILtywYcOWxnNsp5u5hN0GP7KfizHXHd/NpkV3stEW/LrjslkkcfrVd17P847E+272zpt5jboBokbf7Zg7MjJSGBoaGtq1a9di9hT6M4I2z82He56nS+/9iIjmieg9tVrtpOUzu/A+5Oa10cptL/du3nMZuUgit5t+F0zR+Kz+Wici+oXMPmYeFpH/p5vgeZ73k3q9foOuf6uXJjPvHhgYuGhqauo/deoHEemDsSalRonoTP2qWZdOWLt27V+0mnLt5iWez6hW8nvIIYfYffv26RcVX9KlCYIlCd4ctPRRIhopFAq/aeU3TART3tO/Ptrdu8v8fJiILtXlKBpJ4PHx8eFmbhcXF/etWbNmNxEN6VIkAwMDQyKiayV/uVKp6Lrobb+SS59G/9XYxu+vg1kef8bMF1trtT++XpcuKRQK26enp58YHx/fCL/uXRcR7tvGl8Qdu8W4m73vdn6DjYYfEpEd+uNtKIn8SSLSZ62LCoXCLoy72btsEUHTKbNRN3NpNu4ODg7+Va1Wm8GY64zzpo6jbLQFv844XCmQWP3qO++BAwd0zwi872arv2XfvH///s0icl9jz5BgHH5ARD6jG4a3eh/SZyq862YrVWuP8ly1tLT0iVqtdvng4OCxnufNWWtHZmZmHtLz8b6bvcNWEbTLU3V77+Y9l+F8EjnK9Dv9FYCI7mHmX3qe9/7p6ekfXnjhhYcdOHDgDp0uXygU/lSnsltrH7PWfuWmm276TeilSJfC+CAz1xsb6M3Pz9+FKdHp3MwR/e5i5teJyCEiYnRJgo0bN77N8zz90UDXajyfmT/dzG+4FZjyno7TRi1R3C578HnFzsHBmudXN3OrS5EUCgVdfuQ0XauTmSf37NnzN7h30/EcxW+wa/AWa+2nmXmNiOh0vVcFywfdtHbt2iv2799/Jfym4yxKLVG8ajm9uA2WoMK4G0VIzMdE8RvM3Jll5j/yPO+U6enp/wiWftKE8mtE5JdDQ0Pntbp3Me7GLK3D4laaMhtlM5f169cPLC4uvmLcxZjboYgED48yLbrVRlutnqvgN0FhHRadhF+Mux1KSODwKF5D+QndbLxERJuNMU+v9D6EMTcBWR0UGeW5Klxcs74Z77sdAE/x0E7damjLNw3vV7fOJ5GjTL9TYcz8f621V87MzOiafQf/isXiGSJyMzOfEZ6SuSxx9ddE9DQzf6HdesgpXrOrpqqIfjVJqGtE3R5e91r9ElE52Gn28VUDLScNjeJWH4xCD0yvSCLnpKmrMsyofnWZEWvtVUT0fmPMT4IBVjdCnQz+v6ZrI69KqA40OqpXDbVbt77vY9zNyHVUv+Pj42+21n5VRHTmjy4dNczMVzPzU9baK8IzRjLmBbCNAAARv0lEQVRqCqptQqDdcgbdbOYC0G4RaOd42TvOxczsi8im8POWWy1CNGECSfnFuJvtddaJ12YbD2cbPWpfiUDU5yr0zfm7jjp1u5ru3Twlke81xmiS6eBfqVR6q37VJiKf0mkezS5L3/ffyMyPiMhHjTG6Dg3+HCMQZXqltfaRQqFwn4g8Yow5p9GEwO+DRPSRSqVyl2NNW/XhRHEbvneDtc1PHhoaOh3LyLh/+UT1G3z9QuF7t1QqvcFa+y1d3g19s1uuo3rVqOHWLXdRounEb/C1+SZr7cZCofCYzvLS5cP0ByDP8/5YNzCNUieOSY9Au+UMutnMJb3oV2dNW7dufdPAwMBVmuglop95nlcsl8vfb0WjneNliYqmm0qvTtLZtBp+s+HuWq0d3LcdbTzsWjv7MZ5SqXSUiBxXqVTuaLZcYifPVaEcBvpmBy6WmN2uqns3kyRypwNqlOl3lUplaWxs7Chr7XON5SqCjbpuCb52w5eqKd2scfudn5/fcuihh16ta1qHN3UJFjP/Yr1eP6tarT6WUvNWdTVxu2XmcyqVyoEgIXUFM58WfFn+61UNOqPGJ+FXRG5g5rcQkc4IeUGbNjY29vZgl+g/M8bcl1FzV021SXjV+9b3/QrcZn8ZJeU3aBmPjIx4c3NzuuSX/nCga9d/GD/2peO9U7fhqFotZ6A/2GJj2nT8taslmN6+W/dhsdY+wMzbmfmY8OaVK5XRynHjHGwq3c5Asv8Ov8nyzbL0JPpmbc/4+PjR2AAxS7O/rbtYLL5WRD6ke0AQkc7IenBwcPB9U1NTe5tFFzFXdfB9Nyh/UET0A8e9xhhdrxx7+aSkPSm3q+3eTT2J3M2AGmX6Xb1efxMR3c3MX/E87+p6vf46ItJNQP6ZmYuNRFVK1+eqrSZBv0PM/A0RWdCN1BSw53k3EtEP5ufnx7AObvKXXFJuG5voBRtkXi8i7zLG/Dz5FqGGMIGk/K7QN/8r7t3kr8GkvOp921jfr8m4C7fJqz1YQ8J+X0NEX9VNbV944YUd69atOybY3HanMeZzKTVx1VbTjdvlsHTz6OXLGej+ENiY1onLSjfZupWIFo0xviYR9Ov/er3+6mq1+kzUCJs5Xja2n09EV1lrN1er1SejlovjeiYAvz0jdLOApPrmYEy/GBsgZuZd79kzmPlyIjouWMprVkRO0H2zjDHqpulflFxV4323UYDv++ib01OduFsdi1fTvZt2ErmrATXq9LtSqXSmiFRE5HAi+hUzX6/TLhtfv6V3na7amhL1G2zsc42I6HTa55lZN1WD33Qut0TdahNGR0ffEXydet7MzMy96TQLtQQEEvXr+/6Jer+KyH9F35zqNZeo1+CFB25TVfqyyhL3OzY2dgoz654Eb2DmZ3STYt3ctvFlcnZN7/uau3LbJIncdMosNlFL9/rRMZCILtywYcOWycnJF7X20FfEs8aY2ZGRkTXDw8OHLS0tLc3Ozuo65C99mRZs7vN+Ino3M38y/F7j+/6K06KxqXTyruE3ecYO1ZBo34wNELMzrTM3iOhmEfGstddUq9XHJyYmjqjX6/eKyHZjzNdaRRc1VxU+H31zeq7TcLva7t3EkshxD6gicgmm36V3s7WrCX7bEcrnvzfz2uvLTtR7d2RkpDA0NDS0a9euxXzScz/qLP26TyffEfbaJ2vrw4mK4Ie6c8NLCAVfWuzwPG/T8i8q8k3P/ejh131H3UbYq9uVEoxYzqBbK7Gep0knQ0R/IiInzszMfHfZc9WX9Gv/4Ct/nTatf48S0UihUPhNvV6/QZdz0/+TmXcPDAxcNDU19Z+NCOE4VlfdFAa/3VDLwTlZ9M3YADG9C6PVO1E4gmBp1KrneaeWy+Ufh/9t+dgb9X03vRauzpqieFUycbtdbfduUknk2AfUxcXFfZh+50xnAL/OqIg1kKZee33Zwb0bq6NeCoPfXui5fW7XfbIuHTM+Pj68PFExODj4V7VaTZeEGtIlhAYGBoZEZBcRfblSqXwc67elekHAb6q4U62sa7dREozBixKmzKaq9OWVNZb9IaKNRHSZMea6xhG6jiYzv05EDhERo1/5b9y48W2e590pIk8Q0fnM/Glr7WPW2q809nxZ3hxMi85OMPxmxz7hmtE3Jww44+JbvhMtSyLrPhCXFgqF9zY+nmj2zKw/7uF9N2Ojv60+ktfg2Qhue1CWSBI5qQEV0+96MB3jqfAbI0yHilrJa9DZdv2yg3s3e9Hwm72DpCLopU+en58/+8gjjywsLi5evTxRgfs2KWOdlQu/nfHK09G9uI2aYMSU2WSviLGxsd/zPO8SInq7iPw9M1cay02Mjo4e7nmebp70IyKaJ6L31Gq1k2655ZaF0EusLhdzuzHm7MaPc8Vi8QwiKgcbDbfdGByOk3MMv8mxdblk9M0u2+k9tnbvRI0adCNaIjo5vJmwfoHc7JlZz8Fzc+9ueikhqtdg/IXbHmB3lUR2YUDtoc04tQ0B+O3PS6QXr3G+7PQn3exbBb/ZO0gqgl7c+r6vv7T3nKRIqm0olwh++/cqgNv+dastK5VKp+sMDRG5hZl/KiIfJaKnarXaBzRRPDExceTS0tInarXa5YODg8d6njdnrR2ZmZl5SM8fHR19S6FQuE9EHjHGnBNKXLyRmR8koo9UKpW7+puiu62DX3fd9BoZ+uZeCbp9fi9+wy1rlkR2u+X9HV1cXlslkfubXryt6ziJjAE1XgGulQa/rhmJJ55eveJlJx4PSZUCv0mRzb7cXt0iSZG9w5UigF+3/fQSHdz2Qs/9c4P1MHcT0b8YYy7TiMfHx4+21n6TiKYrlcpnw60IbaT3HWOM7uKuf1wsFq/VNY/D68/7vv9OZv5ivV4/q1qtPuY+jf6LEH77z2mjReib+9ettqxXv2E6SCK7c63E6RVJ5N69dpRExoDaO3CXS4Bfl+10H1tMXvGy072CRM+E30TxZlp4TG6RpMjUYuvK4ddRMTGEBbcxQHSkCP3yiZn/kojezcz/Xq/XL61Wq/8WSgr/rTFGl6w4+KdJB2bWTUk3GWOeXpaQuJiZ/fC/+b6vXx1/Q0QWdP15Pd7zvBuJ6Afz8/Njc3NzNUdQ9GUY8NuXWls2Cn1zf/uOye9LkIL+/LRgaaFf9zc9d1sXt9fQWA23XWp/RRK51WCq5eOBqUvKDp0Gvw7JiDmUpB+Egw4XLzsxe4taHPxGJZW/45J2iyRFttcE/GbLP8na4TZJutmXXSqVtojIDbpched537PWbtG1jz3PO3XNmjVP7du3724iutcYo2srHvwrlUpvFZH7ReRTxpjPL0siH8vMX9fDwstU6DqaAwMD14jIWUT0PDNPEdFkY23l7En0ZwTw259e8a7bn14brUrDb6Mu3/fPYubrReRduhF1f5PNvnVJP1MtG4/htgflL0sirzSYlsvl74WSyHhg6gF6VqfCb1bkk683rQdhbQledpL3ubwG+E2feVo1puUW921aRl9eD/xmwz2NWuE2DcrZ1TE+Pv471tr7mfm6crms68rrGsaHep6ny1XcaYzZ4fv+LiI6fMOGDWdOTk6+qMcUi8VBEblN/5uZz6lUKgcarQj+Tb9a3muMObexkV52rVy9NcNvf7rHu25/em20Kk2/QZ//Ds/z7hKR82ZmZu7tb7rZti6tZ6pGK0dHR+G2B+UvJZGjDKZaDx6YeqCd4anwmyH8hKuO4hb3bcISEiwefhOEm3HRcJuxgISrh9+EAWdYPNxmCD+lqoN1iW8norMrlcq3tdrQlNqnjDHFUqn0ARG50Vp78szMzHcbofm+v12XSC4UCu+dnp5+Nhyy7/vnE9FV1trN1Wr1yZSag2qWEYDf/rskovTLyGXk13sWfkdGRgpDQ0NDu3btWswvOfcjj+I27lwG3PZ2XbyURI4ymGpVeGDqDXhWZ8NvVuSTrzeKW9y3yXtIqgb4TYps9uXCbfYOkowAfpOkm23ZcJst/zRq19mX+/fv3ywi9xljDq6FOTExcWS9Xn9ARD6jS1X4vv+7zKxLV9zR2FwvSFIdr5vreZ53Qrlc/kU43gsuuGDj4ODgcQsLCw9jveM0TDavA36zY59UzVH6ZeQykqKffLnwmzzjrGqI4ha5jKzsNK/3pSRylME0eDDCA5NbDiNFA7+RMOXyoChu8aKTS7UHg4bf/LprFznctiOU73+H33z7Wyl6uO1ftyu1zPf9i/R7GiLa3Ng0L9h46QIROckY85NQkmqH53mbln+JvDrJ5aPV8JsPT62ijNIvI5eRX8fwm1937SKP4ha5jHYU0/33V2ysF66+2WAadL668zAemNJ1FXtt8Bs7UmcKxIOwMyoSCQR+E8HqRKFw64SGxIKA38TQZl4w3GauINEAtm3b9vqlpaVvisiMMeZzjcr0y+I1a9bsJqIha+3EwMDAkIjoWslfrlQqH8e6x4lqia1w+I0NpVMF4V3XKR2xBwO/sSN1pkA8UzmjomkgLZPIrQZTLQUPTG5LjRId/EahlM9j8CCcT29Ro4bfqKTydxzc5s9ZJxHDbye08nUs3ObLVxfRcrFYvFZENjPzKZVK5blwGbpxaaFQmCKi03TTPGae3LNnz99guYouSGdzCvxmwz3RWvGumyjezAuH38wVJBYAnqkSQxtbwa2SyCsOplo7Hphic5BFQfCbBfV06sSDcDqcs6oFfrMin3y9cJs84yxrgN8s6SdbN9wmyzfz0sfHx4+21t4jIpcZY24bGRlZMzw8fBIz/8H69euvnZycfDHzIBFA1wTgt2t0Lp+Id12X7fQeG/z2ztDVEvBM5aqZUFxNk8gYTHNgrocQ4bcHeI6fCreOC+oxPPjtEaDDp8Otw3JiCA1+Y4DoaBFw66iYGMPyff9iIjpXRC5h5lEiOpOICsx869q1a/9i586dz8dYHYpKmQD8pgw8herQL6cAOcMq4DdD+AlXDbcJA46p+KZJZAymMdF1tBj4dVRMDGHBbQwQHS4Cfh2W02NocNsjQMdPh1/HBfUQHtz2AC8np/q+fxsRfZCZ60T0sIj83fz8/F1YriInAtuECb/94THcCvTL/ecUfvvbaaN1uHfz4blVEhkPS/nw11WUeFjqClsuToLbXGjqOkj47Rqd8yfCrfOKegoQfnvC5/TJcOu0nliC833/r4noaWb+wvL1kGOpAIVkSgB+M8WfSOXolxPB6kyh8OuMitgDgdvYkSZSYKskMh6WEsHtRqF4WHLDQxJRwG0SVN0pE37dcRF3JHAbN1G3yoNft3zEGQ3cxkkTZYEACIBA7wTQL/fO0OUS4NdlO73FBre98Uvr7FYb66VVP+oBARAAARAAARAAARAAARAAARAAARAAARAAARAAARBwmACSyA7LQWggAAIgAAIgAAIgAAIgAAIgAAIgAAIgAAIgAAIgkDUBJJGzNoD6QQAEQAAEQAAEQAAEQAAEQAAEQAAEQAAEQAAEQMBhAkgiOywHoYEACIAACIAACIAACIAACIAACIAACIAACIAACIBA1gSQRM7aAOoHARAAARAAARAAARAAARAAARAAARAAARAAARAAAYcJIInssByEBgIgAAIgAAIgAAIgAAIgAAIgAAIgAAIgAAIgAAJZE0ASOWsDqB8EQAAEQAAEQAAEQAAEQAAEQAAEQAAEQAAEQAAEHCaAJLLDchAaCIAACIAACIAACIAACIAACIAACIAACIAACIAACGRNAEnkrA2gfhAAARAAARAAARAAARAAARAAARAAARAAARAAARBwmACSyA7LQWggAAIgAAIgAAIgAAIgAAIgAAIgAAIgAAIgAAIgkDUBJJGzNoD6QQAEQAAEQAAEQAAEQAAEQAAEQAAEQAAEQAAEQMBhAkgiOywHoYEACIAACIAACIAACIAACIAACIAACIAACIAACIBA1gSQRM7aAOoHARAAARAAARAAARAAARAAARAAARAAARAAARAAAYcJIInssByEBgIgAAIgAAIgAAIgAAIgAAIgAAIgAAIgAAIgAAJZE0ASOWsDqB8EQAAEQAAEQAAEQAAEQAAEQAAEQAAEQAAEQAAEHCbw/wEz++WhliiQ3AAAAABJRU5ErkJgg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 name="TextBox 1"/>
          <p:cNvSpPr txBox="1"/>
          <p:nvPr/>
        </p:nvSpPr>
        <p:spPr>
          <a:xfrm>
            <a:off x="3733800" y="990600"/>
            <a:ext cx="5376665" cy="523220"/>
          </a:xfrm>
          <a:prstGeom prst="rect">
            <a:avLst/>
          </a:prstGeom>
          <a:noFill/>
        </p:spPr>
        <p:txBody>
          <a:bodyPr wrap="none" rtlCol="0">
            <a:spAutoFit/>
          </a:bodyPr>
          <a:lstStyle/>
          <a:p>
            <a:r>
              <a:rPr lang="en-US" sz="2800" b="1" dirty="0"/>
              <a:t>Over 3,200 projects participating!</a:t>
            </a:r>
          </a:p>
        </p:txBody>
      </p:sp>
      <p:sp>
        <p:nvSpPr>
          <p:cNvPr id="3" name="AutoShape 2" descr="data:image/png;base64,iVBORw0KGgoAAAANSUhEUgAABq4AAAHCCAYAAACe+Dg4AAAgAElEQVR4Xuzdb4heV34n+O+5Jbkqg2lvsv7X6mZ2M1v2rqF38UpVk47s7IiFdUNI0pgE2sswjBdN1QhmGwwT8iJuOZ3YZJmEBEbeHcslt2kmTMYMCZs2S2AcsL0vnLgVPZpl17CkXZMx7TSNY09sy9tuleS6Z3kklbusf1YdPVV6nqpPNYLr8v2de87nnO5W1Zf7e0p8ESBAgAABAgQIECBAgAABAgQIECBAgAABAgQIEBgDgTIGczAFAgQIECBAgAABAgQIECBAgAABAgQIECBAgAABAtny4OqrX/3qZ06fPv3HSV44duzYb6zfg7V/V0q57+K9qbX+0rFjx/5w7fsLCwuPlVJ+fd197yf50tLS0rfX117rfc4CAQIECBAgQIAAAQIECBAgQIAAAQIECBAgQIDAjRXY8uBqcXHxuSRfqbX+2sXB1aFDhz7X9/2fJvnbVwuuLhNGrd3+ifDqWu+7sVvg6QQIECBAgAABAgQIECBAgAABAgQIECBAgAABAkOBLQuuLn6b6nLB1cLCwi+WUr5xuTen1rZr3ThfWH/fWki1Nu613ucYECBAgAABAgQIECBAgAABAgQIECBAgAABAgQIjIfAlgRXi4uLP5Xk3w6XPAyWhi3+aq2/e/EbVxfCp4Nd1+0/evTo9y5HtDbWxfXr3tb6s6WlpYeu9b7x2AazIECAAAECBAgQIECAAAECBAgQIECAAAECBAgQ2LLgqtb6xWPHjv3zKwVKw60YthGstX6+lPJqkn96YXu+uz7IWld/cP1nXq2vn5mZ+dmVlZV7hmFZrfWq9z355JOnHAMCBAgQIECAAAECBAgQIECAAAECBAgQIECAAIEbL7AlwdX6ZV4puLq4leBFNB9/dtWFdoJ/UGv9pcsFV0l+ehh0ra6ufrGU8qn3XenNrhu/NWZAgAABAgQIECBAgAABAgQIECBAgAABAgQIENhZAmMTXK1r9Zf1b1hd3AJQcLWzDqjVEiBAgAABAgQIECBAgAABAgQIECBAgAABAjtHYGyCq6uRD1sIbvRNqmt54+rUqVN/77nnnjvTuN27k/xEkveSrDSOoYwAAQIECBAgQIAAAQIECBAgQIAAAQIECBAgsF0Fvp+kbmRxExdc9X3/+Wv57Kpr+YyrH/zgBz//+7//+x9tBGzdvcPg6tYkfyO4ahRURoAAAQIECBAgQIAAAQIECBAgQIAAAQIECGxngQ82urixCa4+rQVgrfXzMzMzP7sukPrdY8eO/cbagtc+I2v4zxu578knnzy1UbQL9990Ibj6j4KrRkFlBAgQIECAAAECBAgQIECAAAECBAgQIECAAIF1AmMTXK19llWt9c1h8LQWKC0uLv7UhTeszgVVawFVKeULSb60tLT07eF6FhYWHiul/Hqt9dc2ct91nAbB1XXgKSVAgAABAgQIECBAgAABAgQIECBAgAABAgQIXCwwNsHV+vDpMtv03a7r9h89evR7n3Lf+5cLsy4z3ifuazwWgqtGOGUECBAgQIAAAQIECBAgQIAAAQIECBAgQIAAgcsJjFVwdSGU+sVSyh+sTbbW+sr6N7DWvr+4uPhckq+sW9Rlw6hrva/heAiuGtCUECBAgAABAgQIECBAgAABAgQIECBAgAABAgSuJLDlwdU22grB1TbaTEshQIAAAQIECBAgQIAAAQIECBAgQIAAAQIEbryA4Kp9DwRX7XYqCRAgQIAAAQIECBAgQIAAAQIECBAgQIAAAQKXCAiu2g+F4KrdTiUBAgQIECBAgAABAgQIECBAgAABAgQIECBAQHA1wjMguBohpqEIECBAgAABAgQIECBAgAABAgQIECBAgAABAt64aj8Dgqt2O5UECBAgQIAAAQIECBAgQIAAAQIECBAgQIAAgUsEBFfth0Jw1W6nkgABAgQIECBAgAABAgQIECBAgAABAgQIECAguBrhGRBcjRDTUAQIECBAgAABAgQIECBAgAABAgQIECBAgAABb1y1nwHBVbudSgIECBAgQIAAAQIECBAgQIAAAQIECBAgQIDAJQKCq/ZDIbhqt1NJgAABAgQIECBAgAABAgQIECBAgAABAgQIEBBcjfAMCK5GiGkoAgQIECBAgAABAgQIECBAgAABAgQIECBAgIA3rtrPgOCq3U4lAQIECBAgQIAAAQIECBAgQIAAAQIECBAgQOASAcFV+6EQXLXbqSRAgAABAgQIECBAgAABAgQIECBAgAABAgQICK5GeAYEVyPENBQBAgQIECBAgAABAgQIECBAgAABAgQIECBAwBtX7WdAcNVup5IAAQIECBAgQIAAAQIECBAgQIAAAQIECBAgcImA4Kr9UAiu2u1UEiBAgAABAgQIECBAgAABAgQIECBAgAABAgQEVyM8A4KrEWIaigABAgQIECBAgAABAgQIECBAgAABAgQIECDgjav2MyC4ardTSYAAAQIECBAgQIAAAQIECBAgQIAAAQIECBC4REBw1X4oBFftdioJECBAgAABAgQIECBAgAABAgQIECBAgAABAoKrEZ4BwdUIMQ1FgAABAgQIECBAgAABAgQIECBAgAABAgQIEPDGVfsZEFy126kkQIAAAQIECBAgQIAAAQIECBAgQIAAAQIECFwiILhqPxSCq3Y7lQQIECBAgAABAgQIECBAgAABAgQIECBAgAABwdUIz4DgaoSYhiJAgAABAgQIECBAgAABAgQIECBAgAABAgQIeOOq/QwIrtrtVBIgQIAAAQIECBAgQIAAAQIECBAgQIAAAQIELhEQXLUfCsFVu51KAgQIECBAgAABAgQIECBAgAABAgQIECBAgIDgaoRnQHA1QkxDESBAgAABAgQIECBAgAABAgQIECBAgAABAgS8cdV+BgRX7XYqCRAgQIAAAQIECBAgQIAAAQIECBAgQIAAAQKXCAiu2g+F4KrdTiUBAgQIECBAgAABAgQIECBAgAABAgQIECBAQHA1wjMguBohpqEIECBAgAABAgQIECBAgAABAgQIECBAgAABAt64aj8Dgqt2O5UECBAgQIAAAQIECBAgQIAAAQIECBAgQIAAgUsEBFfth0Jw1W6nkgABAgQIECBAgAABAgQIECBAgAABAgQIECAguBrhGRBcjRDTUAQIECBAgAABAgQIECBAgAABAgQIECBAgAABb1y1nwHBVbudSgIECBAgQIAAAQIECBAgQIAAAQIECBAgQIDAJQKCq/ZDIbhqt1NJgAABAgQIECBAgAABAgQIECBAgAABAgQIEBBcjfAMCK5GiGkoAgQIECBAgAABAgQIECBAgAABAgQIECBAgIA3rtrPgOCq3U4lAQIECBAgQIAAAQIECBAgQIAAAQIECBAgQOASAcFV+6EQXLXbqSRAgAABAgQIECBAgAABAgQIECBAgAABAgQICK5GeAYEVyPENBQBAgQIECBAgAABAgQIECBAgAABAgQIECBAwBtX7WdAcNVup5IAAQIECBAgQIAAAQIECBAgQIAAAQIECBAgcImA4Kr9UAiu2u1UEiBAgAABAgQIECBAgAABAgQIECBAgAABAgQEVyM8A4KrEWIaigABAgQIECBAgAABAgQIECBAgAABAgQIECDgjav2MyC4ardTSYAAAQIECBAgQIAAAQIECBAgQIAAAQIECBC4REBw1X4oBFftdioJECBAgAABAgQIECBAgAABAgQIECBAgAABAoKrEZ4BwdUIMQ1FgAABAgQIECBAgAABAgQIECBAgAABAgQIEPDGVfsZEFy126kkQIAAAQIECBAgQIAAAQIECBAgQIAAAQIECFwiILhqPxSCq3Y7lQQIECBAgAABAgQIECBAgAABAgQIECBAgAABwdUIz4DgaoSYhiJAgAABAgQIECBAgAABAgQIECBAgAABAgQIeOOq/QwIrtrtVBIgQIAAAQIECBAgQIAAAQIECBAgQIAAAQIELhEQXLUfCsFVu51KAgQIECBAgAABAgQIECBAgAABAgQIECBAgIDgaoRnQHA1QkxDESBAgAABAgQIECBAgAABAgQIECBAgAABAgS8cdV+BgRX7XYqCRAgQIAAAQIECBAgQIAAAQIECBAgQIAAAQKXCAiu2g+F4KrdTiUBAgQIECBAgAABAgQIECBAgAABAgQIECBAQHA1wjMguBohpqEIECBAgAABAgQIECBAgAABAgQIECBAgAABAt64aj8Dgqt2O5UECBAgQIAAAQIECBAgQIAAAQIECBAgQIAAgUsEBFfth0Jw1W6nkgABAgQIECBAgAABAgQIECBAgAABAgQIECAguBrhGRBcjRDTUAQIECBAgAABAgQIECBAgAABAgQIECBAgAABb1y1nwHBVbudSgIECBAgQIAAAQIECBAgQIAAAQIECBAgQIDAJQKCq/ZDIbhqt1NJgAABAgQIECBAgAABAgQIECBAgAABAgQIEBBcjfAMCK5GiGkoAgQIECBAgAABAgQIECBAgAABAgQIECBAgIA3rtrPgOCq3U4lAQIECBAgQIAAAQIECBAgQIAAAQIECBAgQOASAcFV+6EQXLXbqSRAgAABAgQIECBAgAABAgQIECBAgAABAgQICK5GeAYEVyPENBQBAgQIECBAgAABAgQIECBAgAABAgQIECBAwBtX7WdAcNVup5IAAQIECBAgQIAAAQIECBAgQIAAAQIECBAgcImA4Kr9UAiu2u1UEiBAgAABAgQIECBAgAABAgQIECBAgAABAgQEVyM8A4KrEWIaigABAgQIECBAgAABAgQIECBAgAABAgQIECDgjav2MyC4ardTSYAAAQIECBAgQIAAAQIECBAgQIAAAQIECBC4REBw1X4oBFftdioJECBAgAABAgQIECBAgAABAgQIECBAgAABAoKrEZ4BwdUIMQ1FgAABAgQIECBAgAABAgQIECBAgAABAgQIEPDGVfsZEFy126kkQIAAAQIECBAgQIAAAQIECBAgQIAAAQIECFwiILhqPxSCq3Y7lQQIECBAgAABAgQIECBAgAABAgQIECBAgAABwdUIz4DgaoSYhiJAgAABAgQIECBAgAABAgQIECBAgAABAgQIeOOq/QwIrtrtVBIgQIAAAQIECBAgQIAAAQIECBAgQIAAAQIELhEQXLUfCsFVu51KAgQIECBAgAABAgQIECBAgAABAgQIECBAgIDgaoRnQHA1QkxDESBAgAABAgQIECBAgAABAgQIECBAgAABAgS8cdV+BgRX7XYqCRAgQIAAAQIECBAgQIAAAQIECBAgQIAAAQKXCAiu2g+F4KrdTiUBAgQIECBAgAABAgQIECBAgAABAgQIECBAQHA1wjMguBohpqEIECBAgAABAgQIECBAgAABAgQIECBAgAABAt64aj8Dgqt2O5UECBAgQIAAAQIECBAgQIAAAQIECBAgQIAAgUsEBFfth0Jw1W6nkgABAgQIECBAgAABAgQIECBAgAABAgQIECAguBrhGRBcjRDTUAQIECBAgAABAgQIECBAgAABAgQIECBAgAABb1y1nwHBVbudSgIECBAgQIAAAQIECBAgQIAAAQIECBAgQIDAJQKCq/ZDIbhqt1NJgAABAgQIECBAgAABAgQIECBAgAABAgQIEBBcjfAMCK5GiGkoAgQIECBAgAABAgQIECBAgAABAgQIECBAgIA3rtrPgOCq3U4lAQIECBAgQIAAAQIECBAgQIAAAQIECBAgQOASAcFV+6EQXLXbqSRAgAABAgQIECBAgAABAgQIECBAgAABAgQICK5GeAYEVyPENBQBAgQIECBAgAABAgQIECBAgAABAgQIECBAwBtX7WdAcNVup5IAAQIECBAgQIAAAQIECBAgQIAAAQIECBAgcImA4Kr9UAiu2u1UEiBAgAABAgQIECBAgAABAgQIECBAgAABAgQEVyM8A4KrEWIaigABAgQIECBAgAABAgQIECBAgAABAgQIECDgjav2MyC4ardTSYAAAQIECBAgQIAAAQIECBAgQIAAAQIECBC4REBw1X4oBFftdioJECBAgAABAgQIECBAgAABAgQIECBAgAABAoKrEZ4BwdUIMQ1FgAABAgQIECBAgAABAgQIECBAgAABAgQIEPDGVfsZEFy126kkQIAAAQIECBAgQIAAAQIECBAgQIAAAQIECFwiILhqPxSCq3Y7lQQIECBAgAABAgQIECBAgAABAgQIECBAgAABwdUIz4DgaoSYhiJAgAABAgQIECBAgAABAgQIECBAgAABAgQIeOOq/QwIrtrtVBIgQIAAAQIECBAgQIAAAQIECBAgQIAAAQIELhEQXLUfCsFVu51KAgQIECBAgAABAgQIECBAgAABAgQIECBAgIDgaoRnQHA1QkxDESBAgAABAgQIECBAgAABAgQIECBAgAABAgS8cdV+BgRX7XYqCRAgQIAAAQIECBAgQIAAAQIECBAgQIAAAQKXCAiu2g+F4KrdTiUBAgQIECBAgAABAgQIECBAgAABAgQIECBAQHA1wjMguBohpqEIECBAgAABAgQIECBAgAABAgQIECBAgAABAt64aj8Dgqt2O5UECBAgQIAAAQIECBAgQIAAAQIECBAgQIAAgUsEBFfth0Jw1W6nkgABAgQIECBAgAABAgQIECBAgAABAgQIECAguBrhGRBcjRDTUAQIECBAgAABAgQIECBAgAABAgQIECBAgAABb1y1nwHBVbudSgIECBAgQIAAAQIECBAgQIAAAQIECBAgQIDAJQKCq/ZDIbhqt1NJgAABAgQIECBAgAABAgQIECBAgAABAgQIEBBcjfAMCK5GiGkoAgQIECBAgAABAgQIECBAgAABAgQIECBAgIA3rtrPgOCq3U4lAQIECBAgQIAAAQIECBAgQIAAAQIECBAgQOASAcFV+6EQXLXbqSRAgAABAgQIECBAgAABAgQIECBAgAABAgQICK5GeAYEVyPENBQBAgQIECBAgAABAgQIECBAgAABAgQIEBhngfmF4/v70j2S5J6a3F2SPsM/NdMpOXvuOrkpJe+kZjklLw+ennssSR3ndY3b3Lxx1b4jgqt2O5UECBAgQIAAAQIECBAgQIAAAQIECBAgQGDTBQ48/NLM+9O33DdVV2eT7s5a6q5SSpc+Z65w/WFfstyl72otH6VmtpR6c5/uQEndv/EJl+Wurv7DPz/2d/9047U7s0Jw1b7vgqt2O5UECBAgQIAAAQIECBAgQIAAAQIECBAgQGBTBfYeGiyUvj6R5PZNfdCnD/7twdLcFz/9NncMBQRX7edAcNVup5IAAQIECBAgQIAAAQIECBAgQIAAAQIECIxMYG5x8GjSP1BTZmtyZ6kp5/4zPl8Lg6W5Z8ZnOuM7ky3ftK9+9aufOX369B8neeHYsWO/cTHNwsLCY6WUX1/3/feTfGlpaenb6+8d9X0NWyS4akBTQoAAAQIECBAgQIAAAQIECBAgQIAAAQIENiJwtXZ/fcmeUuuDSW7byJhbfm/Nvxgcm/snW/7cCXzglgdXi4uLzyX5Sq311y4Ori4TRq2RfiK8GvV9jfsmuGqEU0aAAAECBAgQIECAAAECBAgQIECAAAECBK5FYIza/V3LdK92zwuDpbkvXe8gO6F+y4KrtTetSin3DWEvDq7W/fsvrH/Dai2kWrt/1PddxyYLrq4DTykBAgQIECBAgAABAgQIECBAgAABAgQI7FyB+YXj+/vSPZLknprcXZI+wz810yk5O7yuyUxJum2iJLi6xo3ckuBqcXHxp5L827XAatgKsNb6u+vfuFq75+LvHzp06HN93/9pkj9bWlp6aNT3XaPT5W4TXF0HnlICBAgQIECAAAECBAgQIECAAAECBAgQ2BkC8wvH7+1Ld1dqZkupN/fpDpTU/Ttj9RdWqVXgNW/3lgVXtdYvHjt27J9fKXha9/2Dx44d+8P1Kxi2F6y1fn5mZuZnV1ZW7hmGYLXWkdz35JNPnrpmrU/eKLhqhFNGgAABAgQIECBAgAABAgQIECBAgAABAttfYO/BwWym8nhJfWj7r/bqKyyl+0cnnt77jZ3ucC3r35Lg6qIQ6tzbVxe/WbWwsPCLpZQ/qLX+0uWCqyQ/3XXd/tXV1S+O8r6jR49+71qgLnOP4KoRThkBAgQIECBAgAABAgQIECBAgAABAgQITL7ANbT7m06y5TnEGMp+e7A098UxnNdYTmnLD8yV3ri6EcHVD3/4w5/5vd/7vXcbd2Z3kluT/E2SlcYxlBEgQIAAAQIECBAgQIAAAQIECBAgQIAAgbEV2HP3z0//+L7Fn969+8f+Tpm66Y5asqukdKW76adLN7Wz2v017VL9yzPvffcf/z//5he/3VQ++UUfbHQJOzq4OnXq1N977rnnzmwU7cL9w+DqJ5K8J7hqFFRGgAABAgQIECBAgAABAgQIECBAgAABAmMr8IX/8Vt/f/rmz/5KSjd8icPXZQXqR7WWLiVnS2qfmptq6t/U/qP/sHr2//uz//tfPvBbOxzu+0nqRgzGJrjyGVcb2Tb3EiBAgAABAgQIECBAgAABAgQIECBAgACB0QnMLQ4eTfoHaspsUu9ISp9k+AKHr8sJlJxKzeHB0twRQKMVGMfg6nePHTv2G2vL/OpXv/qZ06dP//Hwn2dmZn52ZWXlnst9RlbrfU8++eSpRlKfcdUIp4wAAQIECBAgQIAAAQIECBAgQIAAAQIEtk7gwMMvzbw/fct9U3V1NunurKXuKqV06XOmL9lTan0wyW1bN6Mb+qS/Ll15Zrj29Q7rrj/sS5a79F2t5aPUzJZSb66l9KWW1Zr6VilTy9Nnf/DqK8/ev+E2eDd05RPy8LEJrtaCp1LKF5J8aWlp6Vy/x4WFhcdKKb9ea/21YaA16vuuY58EV9eBp5QAAQIECBAgQIAAAQIECBAgQIAAAQIENl9g76HBQunrE0lu3/ynjd0Thi3qSlJWkvo3SX5nsDT3O2M3SxP6hMDYBFfrQ6rL7NH7lwuzRnVf45kQXDXCKSNAgAABAgQIECBAgAABAgQIECBAgACB0Qto93fBtOZbZap+7cTR+ddGr2zEzRYYq+BquNjFxcXnknxl3cI/EVqtfX/U9zVAC64a0JQQIECAAAECBAgQIECAAAECBAgQIECAwMYE5heO39uX7q5Ptq2rq8PPoDrXwq6vt9ZSfiHJno2NPHF3v11qfb525ftrrQ4vbvGXLssnn9o3mLiVmfDHAlseXG0je8HVNtpMSyFAgAABAgQIECBAgAABAgQIECBAgMC4Cew9OJjNVB4vqQ+N29w2aT5nU9Ol5GySPslNKXknNcspeXnw9NxjSYbt/3xtYwHBVfvmCq7a7VQSIECAAAECBAgQIECAAAECBAgQIEBgRwrMLxzf35fukST31OTucj6g6VMz/XFg86Pr6fOf0bTNv0pOpebwYGnuyDZfqeVdg8D2P/DXgNB4i+CqEU4ZAQIECBAgQIAAAQIECBAgQIAAAQIEdoLAxS3++nQHSur+nbD2K6+xvJt+9fnSlTdqylulTC1Pn/2xV1959r/6YGe7WP2agOCq/SwIrtrtVBIgQIAAAQIECBAgQIAAAQIECBAgQGDbCuzAFn/DF8NqUs8kWf3E22Pa/W3bc75ZCxNctcsKrtrtVBIgQIAAAQIECBAgQIAAAQIECBAgQGDiBeYWB48m/QM1ZTapdyRlJaldUmYmfnEbWUDNt8pU/dqJo/OvbaTMvQQuJyC4aj8Xgqt2O5UECBAgQIAAAQIECBAgQIAAAQIECBAYC4EDD7808/70LfdN1dXZpLuzlrqrlNKlz5krXfcle0qtDya5bSwWsYWTKKkn0nUvpM+HfclyuiyffGrfYAun4FHbXEBw1b7Bgqt2O5UECBAgQIAAAQIECBAgQIAAAQIECBC44QJ7Dw0WSl+fSHL7DZ/M2E3g49Z/U0n5Tmr/eq3dkZPP7Htx7KZqQttKQHDVvp2Cq3Y7lQQIECBAgAABAgQIECBAgAABAgQIEBipwPzC8f196R5Jck9N7i5Jn+GfmumUnD13/aPPW1pJckuS/2Skk9gug2n9t112ciLXIbhq3zbBVbudSgIECBAgQIAAAQIECBAgQIAAAQIECIxEYH7h+L19uq+n5MsjGXAHDLKu3d/6doha/+2AvZ+EJQqu2ndJcNVup5IAAQIECBAgQIAAAQIECBAgQIAAAQLXJbD34GA2U3m8pD50XQNt0+Ka0pfU00ntkrJLu79tutHbcFmCq/ZNFVy126kkQIAAAQIECBAgQIAAAQIECBAgQIDAOYFravG3vt3fj66nk/gd98XnqORUag4PluaOOGIEJlHAf6nbd01w1W6nkgABAgQIECBAgAABAgQIECBAgAABAtm7+Of/rKT8CoqNCJR3068+X7ryRpLdtZS+1LpaU94qpS5Pn1159ZVn7/9gIyO6l8A4CQiu2ndDcNVup5IAAQIECBAgQIAAAQIECBAgQIAAgR0usPcfH//5UrvndzjD2vLPpqZLydkkfda/YZYMfxf9TpLllLw8eHrusSSVG4HtKiC4at9ZwVW7nUoCBAgQIECAAAECBAgQIECAAAECBCZYYG5x8GjSP1BTZpN6R1JWhp+lVFNuKsm5z1X69Osyc/7zl3bwl7Z+O3jzLf1KAoKr9rMhuGq3U0mAAAECBAgQIECAAAECBAgQIECAwJgIzC8cv7cv3V2pmU3Je0m+25W+q7XsSbo7a6m7Sild+pzpS/aUWh9MctuYTH9Cp1HeLn3/m9P9yje09ZvQLTTtTRMQXLXTCq7a7VQSIECAAAECBAgQIECAAAECBAgQIHCDBfYeHMxmKo+X1Idu8FS20eNLTeqZJFMlebOeb/m3kuSzyblQULu/bbTblrI5AoKrdlfBVbudSgIECBAgQIAAAQIECBAgQIAAAQIEtlBgfuH4/r50jyS5pyZ3l+HnKCXTSfyOeFT7UPOtMlW/duLo/P+T8woAACAASURBVGujGtI4BHaigP9Rat91wVW7nUoCBAgQIECAAAECBAgQIECAAAECBEYosL7dXyn15lpKX2pdTbK7T3egpO4f4eO29VAl9US67oVha8T1bRKvcP1hX7KcLssnn9o32NYwFkdgiwQEV+3Qgqt2O5UECBAgQIAAAQIECBAgQIAAAQIECIxAQLu/T0U8m5ouJWdz/i2z4e9130nOte8b/n58V5Jbk7Kc2r9ea3fk5DP7XvzUUd1AgMCmCQiu2mkFV+12KgkQIECAAAECBAgQIECAAAECBAjsaIG5xcGjSf9ATZlN6h1JWUlqV1NuKsnpi6+Tsmv9ZybV5HPa/V3lCJWcSs3hwdLckR190CyewAQKCK7aN01w1W6nkgABAgQIECBAgAABAgQIECBAgMCOEDjw8Esz70/fct9UXZ1Nujv7kj2l1geT3LYjALZ8keXt0ve/Od2vfOOVZ+//YMsf74EECFy3gOCqnVBw1W6nkgABAgQIECBAgAABAgQIECBAgMC2F9h7aLBQ+vpEktu3/WJHu8Ca5Iepmf64xd+Vrn/U+m85JS8Pnp57LMmw3hcBAhMqILhq3zjBVbudSgIECBAgQIAAAQIECBAgQIAAAQLbVuB8G8B6sCY/uW0XubkL+/uDpbnf39xHGJ0AgXEVEFy174zgqt1OJQECBAgQIECAAAECBAgQIECAAIGJE5hfOH5vX7q7UjObkveSfLcrfVdr2aMN4Gi2s6T+byeW5v/n0YxmFAIEJlFAcNW+a4KrdjuVBAgQIECAAAECBAgQIECAAAECBCZGYO/BwWym8nhJfWhiJr3lEy01qWdqsrskp5Pa1ZSbPu06KbuS8p3U/vVauyMnn9n34pZP3QMJEBgrAcFV+3YIrtrtVBIgQIAAAQIECBAgQIAAAQIECBC4oQLzC8f396V7JMk9Nbm7JH2Gfy7/WUrTSfwu9Uo7VvOtMlW/duLo/Gs3dFM9nACBbSHgf2zbt1Fw1W6nkgABAgQIECBAgAABAgQIECBAgMCmCqxv61dKvbmW0pdaV5Ps7tMdKKn7N3UCEzt4eburq7+VLn+x1gKxlrqrlNKlz5l11x/2JcvpsnzyqX2DiV2uiRMgMHYCgqv2LRFctdupJECAAAECBAgQIECAAAECBAgQILApAtr6bYj17Lk3yUreSc1ySl4ePD33WJK6oVHcTIAAgREKCK7aMQVX7XYqCRAgQIAAAQIECBAgQIAAAQIECFyTwNzi4NGkf6CmzCb1jqSsXPz5ScPPSSrJm7VmJl1uS82uaxp8p95Ucio1hwdLc0d2KoF1EyAwvgKCq/a9EVy126kkQIAAAQIECBAgQIAAAQIECBAgkAMPvzTz/vQt903V1dmku3N9S7q+ZE+p9cEkt6HaqEB5N/3q86UrbwxbI661Sawpb5UytTx99gevvvLs/R9sdFT3EyBAYCsEBFftyoKrdjuVBAgQIECAAAECBAgQIECAAAECO1xg76HBQunrE0lu3+EUF5ZfalLP1GR3SU5f5a2y6ZSs1ORzJelz/s9N2v05RQQIbBcBwVX7Tgqu2u1UEiBAgAABAgQIECBAgAABAgQI7CCBucXBn9TU+SQ3J5lKTT33yUq+zgvUfKtM1a+dODr/GhICBAjsdAH/59B+AgRX7XYqCRAgQIAAAQIECBAgQIAAAQIEJlRgfuH4vX3p7krNbCn15rU2dOtb0q1dp/b/ZVIeHH4G1YQud+TTLqkn0nUvpM+HfclyuiyffGrfYOQPMiABAgQmVEBw1b5xgqt2O5UECBAgQIAAAQIECBAgQIAAAQITJrD34GA2U3m8pD40YVO/4dMtyWpS/qTv89snn9n34g2fkAkQIEBgjAUEV+2bI7hqt1NJgAABAgQIECBAgAABAgQIECAwIQLzC8f39+l+OSU/N3yTakKmPT7T1AZwfPbCTAgQmAgBwVX7Ngmu2u1UEiBAgAABAgQIECBAgAABAgQIjKHAxW0A+3QHSur+MZzqGEypvN3V1d9Kl7+otexJujtrqbtKKZ02gGOwPaZAgMDECgiu2rdOcNVup5IAAQIECBAgQIAAAQIECBAgQGCMBLQB/HgzzqamS8nZJH1qpj++Toa/D3wnyXJKXh48PfdYkjpG22gqBAgQ2BYCgqv2bRRctdupJECAAAECBAgQIECAAAECBAgQGAMBbQAvbELJqdQcHizNHRmDbTEFAgQI7GgBwVX79guu2u1UEiBAgAABAgQIECBAgAABAgQIbJHAgYdfmnl/+pb7purqbNLd2pcsd+m72pevpOTLWzSNG/yY8m761edLV94Yfk5XLaUvta7WlLdKqcvTZ1defeXZ+z+4wZP0eAIECBBIIrhqPwaCq3Y7lQQIECBAgAABAgQIECBAgAABAlsgsPfQYKH09Ykkt2/B47boEaUm9UxNdpfkdFK7pOwqyZv1fGu/lSSfTfKetn5btCUeQ4AAgREKCK7aMQVX7XYqCRAgQIAAAQIECBAgQIAAAQIENlFgbnHwaFIP1uQnN/ExWz90zbfKVP3aiaPzr239wz2RAAECBLZCQHDVriy4ardTSYAAAQIECBAgQIAAAQIECBAgMAKBi9oA3tmX7Cm1PpjkthEMv+VDlNQT6boX0udMLXVXKaVLnw+H7Q3TZfnkU/sGWz4pDyRAgACBLRUQXLVzC67a7VQSIECAAAECBAgQIECAAAECBAhcp8BktwEsfVKHLf+SdH+R2r9ea3fk5DP7XrxOFuUECBAgMOECgqv2DRRctdupJECAAAECBAgQIECAAAECBAgQ2IDA+dZ//QM1ZTapdyTD4Ce7NzDEjb+15FRqDg+W5o7c+MmYAQECBAiMq4Dgqn1nBFftdioJECBAgAABAgQIECBAgAABAjtKYH7h+L196e5KzWwp9eZaSl9qXa0pbyX5blf6rtayJ+nuXNci78z4t/4r76Zffb505Y1hkLa2rvXXwzWWMrU8ffYHr77y7P0f7KiNt1gCBAgQ2LCA4GrDZB8XCK7a7VQSIECAAAECBAgQIECAAAECBHaEwN6Dg9lM5fGS+tD2WnD9q5TyzcHTc4/lfL8/XwQIECBAYCQCgqt2RsFVu51KAgQIECBAgAABAgQIECBAgMC2E5hfOL6/L90jSe6pyd0lGbbzm06yfX4Hp93ftju3FkSAAIFxE9g+/6e59bKCq60390QCBAgQIECAAAECBAgQIECAwKYJHHj4pZn3p2+5b6quzibdrX3JcpdzLfw+urjF38Vt8fp0B0rq/k2b3A0Z+EdtAM+3+6vL02dXtPu7IXvhoQQIENg5AoKr9r0WXLXbqSRAgAABAgQIECBAgAABAgQIjJXA3kODhdLXJ5LcPlYTuyGT0QbwhrB7KAECBAicExBctR8EwVW7nUoCBAgQIECAAAECBAgQIECAwJYKzC0OHk36B2rKbFLvSMpKUruaclNJVodvUG3phMbxYdoAjuOumBMBAgR2nIDgqn3LBVftdioJECBAgAABAgQIECBAgAABAhsWuKiV35211F2llC59zlzpui/ZU2p9MMltG37gti2oL5SSb661QEzJe9oAbtvNtjACBAhMnIDgqn3LBFftdioJECBAgAABAgQIECBAgAABAhsS0MpvQ1yX3Hz+rbLyJ32f3z75zL4Xr2801QQIECBAYPMEBFfttoKrdjuVBAgQIECAAAECBAgQIECAAIFzAvMLx/f3pXskyT01ubskfYZ/aqZTcnZ4XZOZknTIGgVqvlWm6tdOHJ1/rXEEZQQIECBAYMsEBFft1IKrdjuVBAgQIECAAAECBAgQIECAwA4UmF84fm9furtSM1tKvblPd6Ck7t+BFJu25JJ6Il33Qvp82Jcsp8vyyaf2DTbtgQYmQIAAAQIjFhBctYMKrtrtVBIgQIAAAQIECBAgQIAAAQI7SGDvwcFspvJ4SX1oBy17k5daalLPJJlKyndS+9dr7Y5oA7jJ7IYnQIAAgU0XEFy1Ewuu2u1UEiBAgAABAgQIECBAgAABAttU4Aqt/6aT+D3UqPZc679RSRqHAAECBMZQwF8Y2jdFcNVup5IAAQIECBAgQIAAAQIECBDYZgLn2gCm+3pKvrzNlrYJyynvpl99vnTljZryVrL63a6UrtayJ+nurKXuKqV06XNm3bXWf5uwE4YkQIAAgfETEFy174ngqt1OJQECBAgQIECAAAECBAgQILBNBLQB/NSNPHvubbOSd1KznJKXB0/PPZakfmqlGwgQIECAwA4UEFy1b7rgqt1OJQECBAgQIECAAAECBAgQIDABAnOLg0eT/oGaMpvUO5KyktQuKbtK8matmUmX21KzawKWs7VTLDmVmsODpbkjW/tgTyNAgAABApMtILhq3z/BVbudSgIECBAgQIAAAQIECBAgQGATBQ48/NLM+9O33DdVV2ev0npufRu6T1z3JXtKrQ8muW0TpzkBQ9cXSsk3ay0fpWa2lHpzLaUvta4m2X2562Hrv1Lq8vTZlVdfefb+DyZgkaZIgAABAgTGSkBw1b4dgqt2O5UECBAgQIAAAQIECBAgQIDAJgnsPTRYKH19Isntm/SIbTJsqUk9U5PdJTm99iZZUr6T2r9ea3fk5DP7Xtwmi7UMAgQIECAwMQKCq/atEly126kkQIAAAQIECBAgQIAAAQIE1gnMLxzf35fukST31OTukvQZ/qmZTsnwM5Ku6bomMyXp4H6KQM23ylT92omj86+xIkCAAAECBMZLQHDVvh+Cq3Y7lQQIECBAgAABAgQIECBAgECS+YXj9/bpvp6SLwPZkMDbpdbna1e+X0rp0ueKbQ9rqbsu3PNhX7KcLssnn9o32NDT3EyAAAECBAhsmYDgqp1acNVup5IAAQIECBAgQIAAAQIECOxogb0HB7OZyuMl9aEdDXHlxZ9NTffx22bJ8Pcw7yRZTsnLg6fnHktS2REgQIAAAQLbT0Bw1b6ngqt2O5UECBAgQIAAAQIECBAgQGBHCpxrCZjul1Pyc0l270iEqy265FRqDg+W5o6wIUCAAAECBHamgOCqfd8FV+12KgkQIECAAAECBAgQIECAwI4S0BLwcttd3k2/+nzpyhs15a1S6vL02ZVXX3n2/g921OGwWAIECBAgQOATAoKr9gMhuGq3U0mAAAECBAgQIECAAAECBHaEgJaAH2/z2STD30Np97cjTr5FEiBAgACBdgHBVbud4KrdTiUBAgQIECBAgAABAgQIENhWAnOLg0eT/oGaMpvUO5KyktQuKTPbaqEbXYzWfxsVcz8BAgQIENjxAoKr9iMguGq3U0mAAAECBAgQIECAAAECBCZG4MDDL828P33LfVN1dTbp7qyl7iqldOlzpi/ZU2p9MMltE7OgLZloebv0/W9O9yvf0PpvS8A9hAABAgQIbBsBwVX7Vgqu2u1UEiBAgAABAgQIECBAgACBiRDYe2iwUPr6RJLbJ2LCmz7JUpN6JslUSd6sNdMpWUny2STvJVlOycuDp+ceS1I3fToeQIAAAQIECGw7AcFV+5YKrtrtVBIgQIAAAQIECBAgQIAAgRsmcKW2fjXlppKcHrb4u3C9mmT3DZvouD245ltlqn7txNH518ZtauZDgAABAgQIbB8BwVX7Xgqu2u1UEiBAgAABAgQIECBAgACBkQvMLxy/ty/dXamZLaXeXEvpS63nwqfhdfp6a0r5hSR7Rv7w8R3w7VLr87Ur319rb7i+1eE1XH/Ylyyny/LJp/YNxneZZkaAAAECBAhsFwHBVftOCq7a7VQSIECAAAECBAgQIECAAIGRCew9OJjNVB4vqQ+NbNDxGOhsarqUnE3S53xbvqtfJ8PfV7yjZd94bKBZECBAgAABAhsXEFxt3GytQnDVbqeSAAECBAgQIECAAAECBAhct8D8wvH9fbpfTsnPba+WfmUlqb8yWJo7ct1IBiBAgAABAgQITJiA4Kp9wwRX7XYqCRAgQIAAAQIECBAgQIBAs8C5loDpvp6SLzcPMsaFq7W/7/869nf/dIynaGoECBAgQIAAgU0TEFy10wqu2u1UEiBAgAABAgQIECBAgACBDQts45aAP7Io+V8GT8/96oZxFBAgQIAAAQIEtomA4Kp9IwVX7XYqCRAgQIAAAQIECBAgQGCHCswtDh5N+gdqymxS70jOtcXrkrKrJG/W85/jtFKTz5Xh5zp98rOdppNsz99llJxKzWHtAXfofzEsmwABAgQIEPhYYHv+ZW9rNlhwtTXOnkKAAAECBAgQIECAAAECYyxw4OGXZt6fvuW+qbo6m3R31lJ3lVK69Dmz/rov2VNqfTDJbWO8nM2fWs2rpdQXayl9qXW1prxVSl2ePrvy6ivP3v/B5k/AEwgQIECAAAEC4y0guGrfH8FVu51KAgQIECBAgAABAgQIENgGAnsPDRZKX59Icvs2WM6Il1BqUs8kmUrKd1L712vtjpx8Zt+LI36Q4QgQIECAAAEC20pAcNW+nYKrdjuVBAgQIECAAAECBAgQIDDBAufb/dWDNfnJCV7G5k295ltlqn7txNH51zbvIUYmQIAAAQIECGxPAcFV+74KrtrtVBIgQIAAAQIECBAgQIDAhAkMWwKe2v2Zf1BK/XqSPRM2/ZFOt6SeSNe9cFE7xA/7kuV0WT751L7BSB9oMAIECBAgQIDADhIQXLVvtuCq3U4lAQIECBAgQIAAAQIECEyQwHZuCVhT+pJ6OqldTbmpJJdcJ2WXdn8TdGBNlQABAgQIEJhoAcFV+/YJrtrtVBIgQIAAAQIECBAgQIDAGAjMLxzf35fukST31OTukvQZ/qmZTsnZ4XVNZkrSjcF0RzuFklOpOTxYmjsy2oGNRoAAAQIECBAgcD0Cgqt2PcFVu51KAgQIECBAgAABAgQIELjBAnsX//yflZRfucHT2MTHl3fTrz5fuvJGkt21lL7UulpT3iqlLk+fXXn1lWfv/2ATJ2BoAgQIECBAgACBBgHBVQPahRLBVbudSgIECBAgQIAAAQIECBC4gQJ7//Hxny+1e/4GTmETH13/KqV8c/D03GNJ6iY+yNAECBAgQIAAAQKbICC4akcVXLXbqSRAgAABAgQIECBAgACBTRBY3/ovyWyS95Isp+blwbG5w2uP3Ld44kSSfZswhRs3pNZ/N87ekwkQIECAAAECIxQQXLVjCq7a7VQSIECAAAECBAgQIECAwIgFPr31X1nu6uo//MGev3Xix75/emXEj7+Bw5W3S9//5nS/8g2t/27gNng0AQIECBAgQGBEAoKrdkjBVbudSgIECBAgQIAAAQIECBAYocAGWv99O8lTSb45wsdf51ClJvVMkqmSvFlrplOyUpPPlaTP8M/57509d53clJJ3UrOckpe1BLxOfuUECBAgQIAAgTETEFy1b4jgqt1OJQECBAgQIECAAAECBAhch8D6loA1ubuk7Epqdx1D3pjSmm+Vqfq1E0fnX7sxE/BUAgQIECBAgACBcRMQXLXviOCq3U4lAQIECBAgQIAAAQIECHyKwIGHX5p5f/qW+6bq6mzS3VlL3VVK6epq/ZmU/My4ApbUE+m6F9LnzNqcL7r+sC9ZTpflk0/tG4zrOsyLAAECBAgQIEDgxggIrtrdBVftdioJECBAgAABAgQIECBA4CoCew8NFkpfn0hy+6ihSvJBTYat+f7TUY1dktWk/Enf57dPPrPvxVGNaxwCBAgQIECAAIGdJyC4at9zwVW7nUoCBAgQIECAAAECBAgQuIzA3OLg0aQerMlPbiLQC7X0/2up3fMjeYZ2fyNhNAgBAgQIECBAgMB5AcFV+0kQXLXbqSRAgAABAgQIECBAgACBCwLDloCndn/mH5RSv55kz6bD1PyLwbG5f7J38c//WUn5lYbnvV1S//e+dC9q99egp4QAAQIECBAgQOCqAoKr9gMiuGq3U0mAAAECBAgQIECAAAECSTazJeCVgEvp/tGJp/d+Y/jv5xeO7+9L90iSe2pyd0n6DP/UTKfk7LnrZPjz7ztJllPy8uDpuceSVBtIgAABAgQIECBAYDMEBFftqoKrdjuVBAgQIECAAAECBAgQ2HEC59sA9g/UlNmk3pGUYSi0e4shvj1YmvviFj/T4wgQIECAAAECBAhcs4Dg6pqpLrlRcNVup5IAAQIECBAgQIAAAQITLTC/cPzevnR3pWY2Je8l+W5X+q7Wsifp7qyl7iqldOlzpi/ZU2p9MMltN3jRy13t/+GfH/u7f3qD5+HxBAgQIECAAAECBK4oILhqPxyCq3Y7lQQIECBAgAABAgQIEJhIgb0HB7OZyuMl9aGJWkAp/8fg6X0/P1FzNlkCBAgQIECAAIEdKSC4at92wVW7nUoCBAgQIECAAAECBAhMlMC5z4JK98sp+bkb0N7veq20B7xeQfUECBAgQIAAAQJbJiC4aqcWXLXbqSRAgAABAgQIECBAgMDYCqxvA1hKvblPd6Ck7h/bCV99YtoDTujGmTYBAgQIECBAYKcKCK7ad15w1W6nkgABAgQIECBAgAABAmMnMLFtAFNqUs8kWU0y/Fn1nSTLqXl5cGzu8NhBmxABAgQIECBAgACBqwgIrtqPh+Cq3U4lAQIECBAgQIAAAQIEbqjAudZ/pXskyT01ubskfZLpJJP2c/Ifla4ePnF0/rUbCurhBAgQIECAAAECBEYkMGl/IR/RskcyjOBqJIwGIUCAAAECBAgQIECAwNYJnGsDmO7rKfny1j11NE8qqSfSdS+kz4d9yXK6LJ98at9gNKMbhQABAgQIECBAgMB4CAiu2vdBcNVup5IAAQIECBAgQIAAAQJbKjCpbQDLufZ/5U/6Pr998pl9L24pmocRIECAAAECBAgQuAECgqt2dMFVu51KAgQIECBAgAABAgQIbIrA3OLg0aR/oKbMJrm1JN+rNTPpcltqdm3KQzdvUG0AN8/WyAQIECBAgAABAmMqILhq3xjBVbudSgIECBAgQIAAAQIECGxY4MDDL828P33LfVN1dTbp7qyl7iqldOlzpi/ZU2p9MMltGx547ArqC3Wq+1VtAMduY0yIAAECBAgQIEBgCwQEV+3Igqt2O5UECBAgQIAAAQIECBDYkMDeQ4OF0tcnkty+ocKxvrnUpJ5JMpWU76T2r9faHdEScKw3zeQIECBAgAABAgQ2WUBw1Q4suGq3U0mAAAECBAgQIECAAIErCnyy3V+9Iyl9kt3bjEwbwG22oZZDgAABAgQIECAwGgHBVbuj4KrdTiUBAgQIECBAgAABAgSyb/HELSlZSHJvUj6bDF9AKv9tUn98wnje7mr/W+nyF7WWPRe3MVzX0vDDvmQ5XZa1AZywHTZdAgQIECBAgACBLRMQXLVTC67a7VQSIECAAAECBAgQILDDBfYuDv5lSf37SbrJpah/lVq+OTg2d3hy12DmBAgQIECAAAECBMZLQHDVvh+Cq3Y7lQQIECBAgAABAgQIbFOB+YXj+/vSPZLknprcXZJhm7/hn+HPUO8kWUnOtf+bmViCklOpOTxYmjsysWswcQIECBAgQIAAAQJjKjBWwdVXv/rVz5w+ffqPSyn3XexVa/2lY8eO/eHa9xcWFh4rpfz6uvveT/KlpaWlb6+vvdb7GvZHcNWApoQAAQIECBAgQIAAgckTmF84fm9furtSM1tKvbmW0pdaV4efO7X+uk93oKTun7wVXnXG76bvny9deaOmvFVKXZ4+u/LqK8/e/8E2W6flECBAgAABAgQIEBgLgbEKrg4dOvS5vu//NMnfvlpwdZkwau32T4RX13pf404IrhrhlBEgQIAAAQIECBAgMBkCew8OZjOVx0vqQ5Mx4+ue5dkkw5+Th2+GLafmZW0Ar9vUAAQIECBAgAABAgQ2JDBWwdXCwsIvllK+cbk3p9ZWte6trC+sv28tpKq1/tqxY8d+41rv25DWJ28WXF0HnlICBAgQIECAAAECBLZeYG5x8GjSP1BTZpPcWpLv1ZrplKzU5HMft/U7/71hiDN9IcjZ+slu5RO1/ttKbc8iQIAAAQIECBAgcFWBcQuuhu3/DnZdt//o0aPfu9zMFxcXfyrJv621/u4woFq7Z93bWn+2tLT00LXedx3nQ3B1HXhKCRAgQIAAAQIECBDYPIEDD7808/70LfdN1dXZpLuzL9lTan0wyW2b99SJHPnt0tffnO5XvqH130Tun0kTIECAAAECBAhsQ4GxCq4WFxefq7V+vpTyapJ/esH7u+uDrHWB1MH1n3k1vHetfmZm5mdXVlbuuRBwXfW+J5988lTjvgquGuGUESBAgAABAgQIECCweQJ7Dw0WSl+fSHL75j1lokbuk/x1kh8m+WyS97QBnKj9M1kCBAgQIECAAIEdJjA2wdW61n73XWYPPv7sqgvtBP+g1vpLlwuukvz0MOhaXV39YinlU++70ptd13AOBFfXgOQWAgQIECBAgAABAgRGK/DJdn/1jqSsJLWrKTeVZDXJ7tE+caJH+6PS1cMnjs6/NtGrMHkCBAgQIECAAAECO0hgbIKrda3+sv4Nq4tbAI4yuPrhD3/4M7/3e7/3buN+D38YvDXJ3yRZaRxDGQECBAgQIECAAAECO0zgC7/0r//rbubHZ7tdP/Z3SsnNtZS+1HyU1JvWrvv+o7frR6ff7LpSUnbvKVM33VG7qc9OTd30c0kZ/hziayjQr/67vj/zYmo9U0t2lZQuff3wo9XTf/nRyrt/+f/+m6/8O1AECBAgQIAAAQIECNxQgQ82+vSxCa6uNvFhC8CNvkl1LW9cnTp16u8999xzZzaKduH+YXD1ExfaTAiuGhGVESBAgAABAgQIENgpAv/Zf/f1//zH/4v//lemdv+tL++UNY94ncOfu6bq6kf/ofZn/vLD//jvv/EXz/9Pr4z4GYYjQIAAAQIECBAgQGC0At9PUjcy5MQFV33ff/5aPrvKZ1xt5Bi4lwABAgQIECBAMM8C+gAAIABJREFUgACBaxWYXzi+vy/dI0nuqcndJRl+hlKfmumUnL3K9XSSifgZ7Fottug+7f62CNpjCBAgQIAAAQIECIyDwNj80PRpLQBrrZ+fmZn52XWB1O8eO3bsN9YQ1z4ja/jPG7nvySefPNW4ET7jqhFOGQECBAgQIECAAIFxFDjw8Esz70/fct9UXZ1NujtrqbtKGbaey4d9yXKXvqt9+UpKvDG1WRtY8pe1lv+zS/790Dxdlk8+tW+wWY8zLgECBAgQIECAAAEC4ycwNsHV2mdZ1VrfHAZPa4HS4uLiT114w+pcULUWUJVSvpDkS0tLS98esi4sLDxWSvn1WuuvbeS+69gSwdV14CklQIAAAQIECBAgME4Cew8NFkpfn0hy+zjNaxvNZfgm2vDnz3cufEbw8HrX+c8NLsup/eu1dkdOPrPvxW20ZkshQIAAAQIECBAgQKBBYGyCq/Xh02XW8d2u6/YfPXr0e59y3/uXC7MuM94n7mtwG5YIrhrhlBEgQIAAAQIECBC4XoG5xcGjSf9ATZlN6h1JWUlqV1NuKsnpa76uZfrcD0VFC7/r3ZPL1pecSs3hwdLckU0Z36AECBAgQIAAAQIECGw7gbEKri6EUr9YSvmDNela6yvr38Ba+/7i4uJzSb6ybkcuG0Zd630NOyu4akBTQoAAAQIECBAgQOBaBeYXjt/bl+6u1MyWUm+upfTp660p5ReS7LnWcdw3coF30/fPl668kWT3cF9Kravrr2vKW6XU5emzK6++8uz9H4x8BgYkQIAAAQIECBAgQGDbCoxdcDVB0oKrCdosUyVAgAABAgQIEJgcgb0HB7OZyuMl9aHJmfXEzrRP8tdJfliTz5Vk+M99aqZTMmzvN/zn4c8+wxZ/y6l5eXBs7vDErtbECRAgQIAAAQIECBAYewHBVfsWCa7a7VQSIECAAAECBAjsYIH5heP7+9I9kuSemtx9mbBk+sLnIe1gpS1Z+h+Vrh4+cXT+tS15mocQIECAAAECBAgQIEDgGgQEV9eAdIVbBFftdioJECBAgAABAgS2scDlWvyttZLr0x0oqfu38fLHcmkl9US67oX0+bAvWU6X5ZNP7RuM5WRNigABAgQIECBAgACBHS0guGrffsFVu51KAgQIECBAgACBbSigxd+N2tRSk3qmJrtLcjqpXVJ2JeU7qf3rtXZHTj6z78UbNTvPJUCAAAECBAgQIECAwEYEBFcb0frkvYKrdjuVBAgQIECAAAECEywwtzh4NOkfqCmzSb0jKSsXwpKZCV7WpE5du79J3TnzJkCAAAECBAgQIEDgsgKCq/aDIbhqt1NJgAABAgQIECAwAQIHHn5p5v3pW+6bqquzSXdnX7Kn1PpgktsmYPqTMsV30/fPl668kWR3LaUftlWsKW8lq9/tSulqLXuG/rXUXaWUTru/Sdla8yRAgAABAgQIECBAoEVAcNWidr5GcNVup5IAAQIECBAgQGDMBfYeGiyUvj6R5PYxn+q4TO9sarqUnE3Sp2b6stfnf454J8lyal4eHJs7PC4LMA8CBAgQIECAAAECBAiMg4Dgqn0XBFftdioJECBAgAABAgQ2QWB+4fj+vnSPJLknyWyS95KsJBn+vX/X+rZ+NeWmtc9Dusz16vDtn02Y4vYbsuRUag4PluaObL/FWREBAgQIECBAgAABAgS2XkBw1W4uuGq3U0mAAAECBAgQIDBCgfmF4/f26b6eki+PcFhDJX9duvLMWmu+Lv2wbd9HqZlNyXul1OXpsyuvvvLs/R/AIkCAAAECBAgQIECAAIHRCAiu2h0FV+12KgkQIECAAAECBEYgsPfgYDZTebykPjSC4SZ2iJrSl9TTSe0+5U2yS++pZbqU1AtvpZWkrCT1b5L8zmBp7ncmFsXECRAgQIAAAQIECBAgMKECgqv2jRNctdupJECAAAECBAgQuILA+nZ/Nbm7DD8v6cqfmTR9IXDZmZ7a9O3MfbdqAgQIECBAgAABAgS2tYDgqn17BVftdioJECBAgAABAjtC4MDDL828P33LfVN1dTbpbu1Llte3myul3lxL6Uut5z5Tqk93oKTu3xE4G1/ku+n750tX3qgpb2nTt3FAFQQIECBAgAABAgQIEJgEAcFV+y4JrtrtVBIgQIAAAQIEtr3A3kODhdLXJ5Lcvu0XO5oFnk1Nl5Kz594wS4Z/334nyXJqXh4cmzs8mscYhQABAgQIECBAgAABAgTGWUBw1b47gqt2O5UECBAgQIAAgYkUmFscPJr0D9SU2aTeceHzkC73uUrn3qCayEVu9aS1+9tqcc8jQIAAAQIECBAgQIDAWAsIrtq3R3DVbqeSAAECBAgQIDAxAsN2f6d2f+YflFK/nmTPxEx8HCZa82op9cX17RDXrrX7G4cNMgcCBAgQIECAAAECBAiMn4Dgqn1PBFftdioJECBAgAABAhMhoN3ftW5TqUk9k2QqKd9J7V+vtTty8pl9L17rCO4jQIAAAQIECBAgQIAAAQJDAcFV+zkQXLXbqSRAgAABAgQIjJ3AZdoADj9nSbu/T9+pPypdPXzi6Pxrn36rOwgQIECAAAECBAgQIECAwNUFBFftJ0Rw1W6nkgABAgQIECAwcoH5heP39qW7KzWzpdSbL9eebhhEXfz99PXWlPIL2gB++paU1BPpuhfS58O+ZDldlk8+tW/w6ZXuIECAAAECBAgQIECAAAEC1yYguLo2p8vdJbhqt1NJgAABAgQIEBiZwN6Dg9lM5fGS+tDIBt1WA9VTSXkvya6k3pGUlaR2NeWmkpy+2nVSdmn9t60Og8UQIECAAAECBAgQIEBg7AUEV+1bJLhqt1NJgAABAgQI7FCBy7TjuyREGYYlJXmz1kynZKUmnyvJsG1fn/PfO3vR9bQW2Jc5UCWnUnN4sDR3ZIceN8smQIAAAQIECBAgQIAAgQkUEFy1b5rgqt1OJQECBAgQILBNBA48/NLM+9O33DdVV2eT7s5a6q5SSpc+Z9Zf9yV7Sq0PJrltmyx9nJfxdunrb073K9945dn7PxjniZobAQIECBAgQIAAAQIECBC4WEBw1X4mBFftdioJECBAgACBbSCw99BgofT1iSS3b4PljPsSzqamu8zbZsM30YZ/L30nyXJqXh4cmzs87osxPwIECBAgQIAAAQIECBAgcCUBwVX72RBctdupJECAAAECBMZMYH7h+P6+dI8kuacmd3/cmu9HocjKhXZ8a5+TNAxMdo/ZMrbfdLT72357akUECBAgQIAAAQIECBAgcFUBwVX7ARFctdupJECAAAECBEYoML9w/N6+dHelZraUenMtpS+1rg6DpWu57tMdKKn7RzglQ11RoL5QSr5Za/noavtVU94qpS5Pn115Vbs/x4kAAQIECBAgQIAAAQIEdpKA4Kp9twVX7XYqCRAgQIAAgREI7D04mM1UHi+pD41gOEM0CZSa1DM12V2S00ntaspNa9dJ2ZWU76T2r9faHTn5zL4Xmx6jiAABAgQIECBAgAABAgQI7BABwVX7Rguu2u1UEiBAgAABApcRmFscPJr0D9SU2aTekZSVywUhJXmz1syky22p2QXzhgn8Uenq4RNH51+7YTPwYAIECBAgQIAAAQIECBAgsM0EBFftGyq4ardTSYAAAQIECKwT2PuPBv9N6eq/SvIFMJMgUF+oU92vnnxq32ASZmuOBAgQIECAAAECBAgQIEBgkgQEV+27Jbhqt1NJgAABAgQIrBPYt3DihZT8D1DGR6Cm9CX1XOs/7f7GZ1/MhAABAgQIECBAgAABAgS2v4Dgqn2PBVftdioJECBAgACBCwJzC4N/XYvPqBqbA1FyKjWHB0tzR8ZmTiZCgAABAgQIECBAgAABAgR2kIDgqn2zBVftdioJECBAgMC2Ejjw8Esz70/fct9UXZ1NujtrqbtKKV36nLnSdV+yp9T6YJLbthXG+Czm3fT986UrbyTZXUvpS62rV7quKW+VUpenz668+sqz938wPsswEwIECBAgQIAAAQIECBAgsLMEBFft+y24ardTSYAAAQIEto3A3kODhdLXJ5Lcvm0WtaULKTWpZ2qyuyQft+YryZu1ZjolKzX5XEn6DP+c/97ZS66T4d/N3kmynJqXB8fmDm/pMjyMAAECBAgQIECAAAECBAgQGImA4KqdUXDVbqeSAAECBAiMvcD8wvH9fekeSXJPTe6+XHBSk5mSdGO/mPGd4B+Vrh4+cXT+tfGdopkRIECAAAECBAgQIECAAAECWykguGrXFly126kkQIAAAQI3RGB+4fi9fenuSs1sKfXmK7WP69MdKKn7b8gkJ/yhJfVEuu6Fq7RJ/LAvWU6X5ZNP7RtM+HJNnwABAgQIECBAgAABAgQIEBixgOCqHVRw1W6nkgABAgQIbKnA3oOD2Uzl8ZL60JY+eFs9rJ5KyntJdiX1jqSsJLVLyq6kfCe1f73W7sjJZ/a9uK2WbTEECBAgQIAAAQIECBAgQIDAlgoIrtq5BVftdioJECBAgMDIBOYWB48m/QM1ZfbiQOXC5yTNpMttqcPAxdeGBUpOpebwYGnuyIZrFRAgQIAAAQIECBAgQIAAAQIENigguNog2LrbBVftdioJECBAgMAnBA48/NLM+9O33DdVV2eT7s5a6q5SSneVdnNn+pI9pdYHk9yG8xMC76bvny9deSPJ7iu1Q/y079eUt0qpy9NnV1595dn7P2BMgAABAgQIECBAgAABAgQIEPj/27sXOLuq8vD7z7PPJBMh5gIGAbVWGuir9cI/l1pRKyqIioiIUUTRyMzZZxLEy19fK0UQkdc7UElJ5uwzk2KptRovJV5QVKBaLOVlaKv87UdIfRGxqLlMQgCTmTn7eT/PuHe6GWaSmT1zZs45+3f64dMx5+y91/quNWv22c9az5oNAQJX+ZUJXOW340gEEEAAAQQOCKzoGShrbFeIyFGwjCtgJmIqsi9NzZesJOsUlf0icoyIeAq/bWJy60Bt1SU4IoAAAggggAACCCCAAAIIIIAAAq0qQOAqf8sRuMpvx5EIIIAAAgUQWF2+46RYg/eIyDNFZHkSXPFAi99/pPskxb4qqAAc06niWwaiVX8/nRNwLAIIIIAAAggggAACCCCAAAIIINAqAgSu8rcUgav8dhyJAAIIINCiAqvLd5wYa3C8mCxXtYUTpZuLJThZxU5q0Wo2TbFV7No7o9XvbJoCURAEEEAAAQQQQAABBBBAAAEEEECgwQIErvIDE7jKb8eRCCCAAAItJrCia2C5lOSjKnZOixW95YqrInUR/W4cy6fv6lt5c8tVgAIjgAACCCCAAAIIIIAAAggggAAC0xAgcJUfj8BVfjuORAABBBBoYoFsij8TOUFFPJ1fZ5Lir4lL3gZFM7lBS/ahO3tX390GtaEKCCCAAAIIIIAAAggggAACCCCAwJQFCFxNmezAAQSu8ttxJAIIIIBAAwVOXnvLgj2di19YsvpykeBoU+tQ1UBiGcr8/Gissi2QODDTkTT1Hyn+pt0w29VsqwX64DjmWf/HtYUEsu2uTSsHpl0CToAAAggggAACCCCAAAIIIIAAAgi0sACBq/yNR+Aqvx1HIoAAAgg0SGBFz0BZY7tCRI5q0CWKftphMQlEZVh+vxLN7wd2iMg2Ubl1oLrqkqIDUX8EEEAAAQQQQAABBBBAAAEEEEBgOgIErvLrEbjKb8eRCCCAAAIzILAqHLhYJH6FiS4XsSeLqAdS5s3AqTnFWAGVh8TkkoFo1TXgIIAAAggggAACCCCAAAIIIIAAAgg0ToDAVX5bAlf57TgSAQQQQOAQAgdL9xerHKtmZ4nIMiCnJTAocbxVA73PA36mGqtZPfuzif5G1bZ1Du+//bbNL9o7ratxMAIIIIAAAggggAACCCCAAAIIIIDAIQUIXB2SaMIPELjKb8eRCCCAAAIHESDd33S7h5qIDYlISUV+aSadorJfRI4Rkd2jaf1Mbh2okdZvutIcjwACCCCAAAIIIIAAAggggAACCMy0AIGr/KIErvLbcSQCCCBQeIHV5TtOijV4j4g800RO0N/vlxSbyAIVCQoPlB/gHzWwS+7sXX13/lNwJAIIIIAAAggggAACCCCAAAIIIIDAXAkQuMovT+Aqvx1HIoAAAoUSWF2+48RYg+PFZLmqLYwlOFnFTioUwhQrq2J3ShDcJLEMmVqHqgYH+fnRWGWbBLLtrk0rB6Z4KT6OAAIIIIAAAggggAACCCCAAAIIINBEAgSu8jcGgav8dhyJAAIIFEJgRdfAcinJR1XsnEJUeFKVtIdE1NP1dYjYk0V0v4gFItohoveIxfeaBdfc1bfy5kmdjg8hgAACCCCAAAIIIIAAAggggAACCLSVAIGr/M1J4Cq/HUcigAACbSEwUbo/+f2eSsMi0iki/K311lZ5SEwuGYhWXdMWjU8lEEAAAQQQQAABBBBAAAEEEEAAAQQaIsDDtPysBK7y23EkAggg0HQCJ6+9ZcGezsUvLFl9uao+NRZ5hpoeISLzTOynJvobFbuXdH/ZptNBietbNdD7Rp1UYzWrZ38edVPb1jm8//bbNr9ob9M1PAVCAAEEEEAAAQQQQAABBBBAAAEEEGgqAQJX+ZuDwFV+O45EAAEEmkpgRc9AWWO7QkSOaqqCNVdhfAWZ3zfsEJFtonLrQHXVpSJizVVMSoMAAggggAACCCCAAAIIIIAAAggg0MoCBK7ytx6Bq/x2HIkAAgg0XGBVOHCxSPwKE12e3UvJROeryD7fVyn5eXSFUMML1KoXIMVfq7Yc5UYAAQQQQAABBBBAAAEEEEAAAQRaUoDAVf5mI3CV344jEUAAgWkJZNP6iQRHm1qHqgYSy1CscqyanSUiy6Z1kTY6WMXulCC4yX0yVo/GKtsCiQMzHUlTIKbp/kjx10YdgKoggAACCCCAAAIIIIAAAggggAACLSRA4Cp/YxG4ym/HkQgggEBuAdL6HYxOTcSGRKQkoveIxfeaBdfc1bfy5tzgHIgAAggggAACCCCAAAIIIIAAAggggMAsChC4yo9N4Cq/HUcigAACkxZYXb7jpFiD94jIM0Xk/xKRjkkfXKQPmtygJfvQnb2r7y5StakrAggggAACCCCAAAIIIIAAAggggEB7CRC4yt+eBK7y23EkAgggcEBgdfmOE2MNjh+bqs73nYolOFnFTio413Y122qBPpimQxyb7k8C2XbXppUDBXei+ggggAACCCCAAAIIIIAAAggggAACbSBA4Cp/IxK4ym/HkQgggICs6BpYLiX5qIqdA8cBgWER8b/NO0Rkm6jcOlBddamIGEYIIIAAAggggAACCCCAAAIIIIAAAggUQYDAVf5WJnCV344jEUCgYALZdH8mcoKKxCLSmQRpCqYxTnVVHhKTSwaiVdeAgQACCCCAAAIIIIAAAggggAACCCCAQJEFCFzlb30CV/ntOBIBBAoiMJoGUILLROXMglR5EtXUQYnrWzXQ+0z0N6q2rXN4/+23bX7R3kkczEcQQAABBBBAAAEEEEAAAQQQQAABBBBoawECV/mbl8BVfjuORACBNhcoeBrAYTEJRMXT/vnKMv97Qeq/Nu/zVA8BBBBAAAEEEEAAAQQQQAABBBBAYGYECFzldyRwld+OIxFAoE0FRlMCSvB+UXmNiMxr02qOXy3S/RWquaksAggggAACCCCAAAIIIIAAAggggEBjBAhc5XclcJXfjiMRQKDFBE5ee8uCPZ2LX1iy+nKR4GhT61DVQGIZSn+2ur1YVF7cYlWbsLgqdo9I8F8egDOxn46m9RO7V0yWq9pCU43VrE66v3ZpceqBAAIIIIAAAggggAACCCCAAAIIINAMAgSu8rcCgav8dhyJAAItJLCiZ6CssV0hIke1ULHHKaqaiA2ZyDwV2SdigYnOT38W0Q4RvUcsvtcsuOauvpU3t3Z9KT0CCCCAAAIIIIAAAggggAACCCCAAAKtJ0DgKn+bEbjKb8eRCCDQpAKrwoGLReJXmOhyEXuyiPoeTa2f8s/kBi3Zh+7sXX13k9JTLAQQQAABBBBAAAEEEEAAAQQQQAABBBAQEQJX+bsBgav8dhyJAAINElhdvuPEWIPjPZ2dqOwWkfsDjQMzPXaiFH+e7i9WOVbNzhKRZQ0qWqNOu13NtlqgD45NXSixPBqrbJNAtt21aeVAowrAeRFAAAEEEEAAAQQQQAABBBBAAAEEEEBg5gQIXOW3JHCV344jEUBghgVWdA0sl5J8VMXOmeFTN+np7AFRvW6guupSEbEmLSTFQgABBBBAAAEEEEAAAQQQQAABBBBAAIEpChC4miJY5uMErvLbcSQCCExCYHX5jpNiDd4jIs80kRNUxNP2xWLSKSrDY37uLMQqWpWHxOSSgWjVNZMg5CMIIIAAAggggAACCCCAAAIIIIAAAggg0GICBK7yNxiBq/x2HIlAywicvPaWBXs6F7+wZPXlB0u1Z2od46SqG8r8+2jaukBG0/aNeCo/VVtoqrGa1X0fqezPsQQnq9hJLQM1YwXVQYnrWzXQ+7ImJvobVdvWObz/9ts2v2jvjF2OEyGAAAIIIIAAAggggAACCCCAAAIIIIBAUwkQuMrfHASu8ttxJAItIbCiZ6CssV0hIke1RIFbr5C+asz/Du0QkW2iciup/1qvESkxAggggAACCCCAAAIIIIAAAggggAACMylA4Cq/JoGr/HYcicCsCEwq1Z6I/y574GR/EkTpELEni6in5Zs3KwUt2kVI91e0Fqe+CCCAAAIIIIAAAggggAACCCCAAAIITFqAwNWkqR73QQJX+e04EoHHCIxJx/ekqaTUI9VeK3Um3a5x/LHOeH8/6f5aqd0oKwIIIIAAAggggAACCCCAAAIIIIAAArMnQOAqvzWBq/x2HInAAQHS8bVzZ1ATsx2i8jPSALZzO1M3BBBAAAEEEEAAAQQQQAABBBBAAAEEZk6AwFV+SwJX+e04sg0FVoUDF4vErzDR5Umqvf0iFpjofBXZN8HPddLxtWFn8CqZ3KAl+9CdvavvbtMaUi0EEEAAAQQQQAABBBBAAAEEEEAAAQQQaIAAgav8qASu8ttxZJMIrC7fcWKswfFislzVFo6Xds9EfyMi9wcaB2Z6rEhwtKl1qGogsQzFKseq2VkisqxJqkUxZkFAxe6UILjJ+0CmPzzqaR4lkG13bVo5MAvF4BIIIIAAAggggAACCCCAAAIIIIAAAggg0GYCBK7yNyiBq/x2HDnHAiu6BpZLST6qYufMcVG4fNMLqInYkIiURPQesfhes+Cau/pW3tz0RaeACCCAAAIIIIAAAggggAACCCCAAAIIINByAgSu8jcZgav8dhw5BYGJUvCJaIeK/NJMOkVlv4k8RUVi8f9+/2/DB/m5U0T4/Z9COxTyo6T7K2SzU2kEEEAAAQQQQAABBBBAAAEEEEAAAQTmUoAH1/n1CVzltyv0kSevvWXBns7FLyxZffnYtHuk4Ct012hA5XV7YPVPSSA/Gy/NY7a/ke6vAfycEgEEEEAAAQQQQAABBBBAAAEEEEAAAQSmLEDgaspkBw4gcJXfrrBHrugZKGtsV4jIUYVFoOIzKTAsJsGB1XUiPi7tEJFtonLrQHXVpSJiM3lBzoUAAggggAACCCCAAAIIIIAAAggggAACCDRSgMBVfl0CV/ntCnHkOCn+PI3fvEJUnko2VkDlITG5ZCBadU1jL8TZEUAAAQQQQAABBBBAAAEEEEAAAQQQQACB2RUgcJXfm8BVfruWPnJ1+Y4TYw2OF5PlqrbQVGM1q5vob0TkflE5Tkw+KCLHtnRFKfy4Aip2pwTBTRLL0ASp9ib690djlW2BxIGZjoztPx7UTPvSRD97H1O1bZ3D+2+/bfOL9tJECCCAAAIIIIAAAggggAACCCCAAAIIIIBAuwkQuMrfogSu8tu15JErugaWS0k+qmLntGQFKHQq8Pj0eio7xGS/iPiY2CFiTxbR/SIWiGiHiN4jFt9rFlxzV9/Km6FEAAEEEEAAAQQQQAABBBBAAAEEEEAAAQQQaIwAgav8rgSu8ts1/ZGry3ecFGvwHhF5pomcoCKe5q8zCWw0ffkp4DgCpNejWyCAAAIIIIAAAggggAACCCCAAAIIIIAAAk0vQOAqfxMRuMpv11RHjk39F0twsoqd1FSFLFxh7CZVuS5vSr1sqj3S6xWu81BhBBBAAAEEEEAAAQQQQAABBBBAAAEEEGhhAQJX+RuPwFV+u6Y4ktR/jW4GNREbMpF5KrLP0+6Z6PzxfiYdX6PbgvMjgAACCCCAAAIIIIAAAggggAACCCCAAAKtIUDgKn87EbjKbzdjR64KBy4WiV9hosvH7kukIr80k05R2W8iT0nS/cXy+38bJvXfjDXD409kcoOW7EN39q6+u4FX4dQIIIAAAggggAACCCCAAAIIIIAAAggggAACbSZA4Cp/gxK4ym83rSNPXnvLgofmLTpP1S4TkWOndTIOzgjooMT1rRrofWNT7YnU7w9UAzM9ViQ42tQ6VDWQWIYyPz8aq2yTQLbdtWnlALQIIIAAAggggAACCCCAAAIIIIAAAggggAACCExVgMDVVMX+5/MErvLb5T5yRc9AWWO7QkSOyn2Slj/w9yn4RKQ0iVVl2RVmj/1ZxPvwDhHZJiq3DlRXXSoi1vI8VAABBBBAAAEEEEAAAQQQQAABBBBAAAEEEECgZQUIXOVvOgJX+e2mfOTvUwJal4k8Y8oHt9MBpOBrp9akLggggAACCCCAAAIIIIAAAggggAACCCCAAAJjBAhc5e8SBK7y24mn+9vTufiFJasvP0jquaFY5Vg1O0tElk3jck19qIrdKUFw05i0e6Tga+pWo3AIIIAAAggggAACCCCAAAIIIIAAAggggAACjRAgcJVflcBVTrvipvv7nxR/InqPWHyvWXDNXX0rb85JyWEIIIAAAggggAAAuwI/AAAgAElEQVQCCCCAAAIIIIAAAggggAACCLSVAIGr/M1J4OogdqvCgdAkvkREnyQiC3zvJN+YSU109P+K9iLFX9FanPoigAACCCCAAAIIIIAAAggggAACCCCAAAII5BAoXgAhB9IEhxC4mgBmZXjn7SLy/JmjbuYz6aDE9a0a6H0m+hsRuT/QODDTY0WCJ8Uq2ySQbXdtWjnQzLWgbAgggAACCCCAAAIIIIAAAggggAACCCCAAAIINIMAgav8rUDgahy7leGdl4vIJflZm/rIYZHR1WI7RGSbqNw6UF11qa8ma+pSUzgEEEAAAQQQQAABBBBAAAEEEEAAAQQQQAABBFpEgMBV/oYicDV+4OoRETksP2sTHqnykJhcMhCtuqYJS0eREEAAAQQQQAABBBBAAAEEEEAAAQQQQAABBBBoGwECV/mbksDVGLtnrb974RNG9u3NT9oMRz429Z+qbesc3n/7bZtf1OL1agZbyoAAAggggAACCCCAAAIIIIAAAggggAACCCCAwMEFCFzl7yEErsbYragMnKFmW/OTzsSRaiI2JCIlFfmlmXSKyn4TeYqKxOL//f7fPO2f/29vR1L/zQQ950AAAQQQQAABBBBAAAEEEEAAAQQQQAABBBBAYJoCBK7yAxK4arLAlYltDQK5+M7e1Xfnb1aORAABBBBAAAEEEEAAAQQQQAABBBBAAAEEEEAAgbkSIHCVX57A1Ri7OU0VqHLDQHXV6/I3J0cigAACCCCAAAIIIIAAAggggAACCCCAAAIIIIDAXAsQuMrfAgSuxrFbGd75iIgclp8115GDIvInA9GqB3MdzUEIIIAAAggggAACCCCAAAIIIIAAAggggAACCCDQFAIErvI3A4Gr8QNXl4vIJflZp3ikyQ1asg+RHnCKbnwcAQQQQAABBBBAAAEEEEAAAQQQQAABBBBAAIEmFCBwlb9RCFxNYLcyvPN2EXn+JGm3q9lWC/RBVQ0kliFT6zjEz4/GKtskkG13bVo5MMnr8DEEEEAAAQQQQAABBBBAAAEEEEAAAQQQQAABBBBocgECV/kbiMDVQexWhQOhSXyJiD5JRBaIiJmIJR3utyKyTVRuHaiuutTfy98MHIkAAggggAACCCCAAAIIIIAAAggggAACCCCAAALtIkDgKn9LErjKb8eRCCCAAAIIIIAAAggggAACCCCAAAIIIIAAAggggMDjBAhc5e8UBK7y23EkAggggAACCCCAAAIIIIAAAggggAACCCCAAAIIIEDgagb7AIGrGcTkVAgggAACCCCAAAIIIIAAAggggAACCCCAAAIIIIAAK67y9wECV/ntOBIBBBBAAAEEEEAAAQQQQAABBBBAAAEEEEAAAQQQeJwAgav8nYLAVX47jkQAAQQQQAABBBBAAAEEEEAAAQQQQAABBBBAAAEECFzNYB8gcDWDmJwKAQQQQAABBBBAAAEEEEAAAQQQQAABBBBAAAEEEGDFVf4+QOAqvx1HIoAAAggggAACCCCAAAIIIIAAAggggAACCCCAAAKPEyBwlb9TELjKb8eRCCCAAAIIIIAAAggggAACCCCAAAIIIIAAAggggEDxAlflcvlSVf1IpuZ7ROS0KIr+dZr9gcDVNAE5HAEEEEAAAQQQQAABBBBAAAEEEEAAAQQQQAABBBDICrT1iqtxglZp3WcieEXgit8lBBBAAAEEEEAAAQQQQAABBBBAAAEEEEAAAQQQQGAGBdo2cHXhhRcu2rdv37dU9dnZFVZpMMvMPlyr1S6fhiWBq2ngcSgCCCCAAAIIIIAAAggggAACCCCAAAIIIIAAAgggMFagbQNXYRg+X0S+Y2ZXZQNUPT09T4nj+Eci8i9RFJ0zjS5B4GoaeByKAAIIIIAAAggggAACCCCAAAIIIIAAAggggAACCBQxcNVVq9W+kq14GIb/YGZPXbBgwas3bNjwUM5uQeAqJxyHIYAAAggggAACCCCAAAIIIIAAAggggAACCCCAAALjCbTtiqtyuXy2qn7ZzN4wXuBKRF4QBMFJvb29v8rZNQhc5YTjMAQQQAABBBBAAAEEEEAAAQQQQAABBBBAAAEEEECAwFUi4CuuZiBw9QQROVJEdonI7+heCBRIIA14W4HqTFURyE70oO/TH4okwJhfpNamrqkAYz59oagCjPlFbfli15sxv9jtX8Ta0+eL2OrU2QW4z5n7fjCl52mFXnF13333nXbTTTcdnbPNFonIiSLyCxF5OOc5OAyBVhR4YjLY502z2Yp1pswIdIiIj/t7RWQYDgQKJMCYX6DGpqoHBBjz6QxFFWDML2rLF7vejPnFbv8i1p4+X8RWp84uwH3O3PaDfxSR+lSK0LaBqzAMny8i3zGzCfe4euCBB8668cYbD58KWOazS0XkeSLyMxHhAX5ORA5rSYHFSeBqd0uWnkIjkE9gnogsEZE9IjKU7xQchUBLCjDmt2SzUehpCjDmTxOQw1tWgDG/ZZuOgk9DgDF/Gngc2pIC9PmWbDYKPQMC3OfMAOI0TvFTEWHFlQNmAldX1Wq1y1PUCy+8cNG+ffu+5f97wYIFr96wYUPeoJPPvF8hIj9O0gVOo904FIGWEvAUmR703tFSpaawCExPgH0Np+fH0a0rwJjfum1HyfMLMObnt+PI1hZgzG/t9qP0+QQY8/O5cVTrCtDnW7ftKPn0BLjPmZ7frB/dtiuu0gCVqj5bRE6LouhfXbdcLl+qqh8xsw9nA1o55Alc5UDjkLYQYKBvi2akElMU4OZ+imB8vG0EGPPbpimpyBQEGPOngMVH20qAMb+tmpPKTFKAMX+SUHysbQTo823TlFRkigLc50wRbK4/3raBq2yQahxkT/V0IJiVsxEIXOWE47CWF2Cgb/kmpAI5BLi5z4HGIW0hwJjfFs1IJaYowJg/RTA+3jYCjPlt05RUZAoCjPlTwOKjbSFAn2+LZqQSOQS4z8mBNpeHtHXgymHDMPwHEXlTBnkmglZ+OgJXc9lzufZcCjDQz6U+154rAW7u50qe6861AGP+XLcA158LAcb8uVDnms0gwJjfDK1AGWZbgDF/tsW53lwL0OfnugW4/lwJcJ8zV/I5r9v2gaucLpM5jMDVZJT4TDsKMNC3Y6tSp0MJcHN/KCHeb1cBxvx2bVnqdTABxnz6R1EFGPOL2vLFrjdjfrHbv4i1p88XsdWpswtwn9Ni/YDAVf4GI3CV344jW1uAgb6124/S5xPg5j6fG0e1vgBjfuu3ITWYugBj/tTNOKI9BBjz26MdqcXUBBjzp+bFp1tfgD7f+m1IDfIJcJ+Tz23OjiJwlZ+ewFV+O45sbQEG+tZuP0qfT4Cb+3xuHNX6Aoz5rd+G1GDqAoz5UzfjiPYQYMxvj3akFlMTYMyfmhefbn0B+nzrtyE1yCfAfU4+tzk7isDVIegvvPDCRcPDw0+cN2/e3g0bNjyU+TiBqznrtly40QJr1qwpLVu2bJlfZ/v27du3bNlSz1yTgb7RDcD550zgIGM+N/dz1ipcuNECjPmNFub8TSyg3d3dzymVSu81s+fX6/XX9vf3bxMRxvwmbjSKNn2B888/37/fvtHM3q2q36hWq3+ZnJX7/OnzcobmFWDMb962oWSNEaDPN8aVsza5APc5Td5AUygegasJsLq6up5eKpWuFZFXiUggIv7g/hODg4OXb9myZUhECFxNoaPx0dYQ8IeXS5YsOU9VrxSRI5JS3yMib4ii6Cd8oW2NdqSUUxeYxJjPQ8yps3JEkwsw5jd5A1G8hgn09PT8oZm9w8wqIvLk5EIP1Ov1lxK4ahg7J55jgTVr1sxfunTpqSLyXhE5WURKXiQz+2StVvsg9/lz3EBcvmECjPkNo+XETSpAn2/ShqFYDRXgPqehvHN2cgJX49CHYfgHIvJdEdkvIuVSqbR9ZGTkk6r6ehE5L4qivydwNWd9lgs3UCAMQ59t+SER+ZSIbFbVVWYWiYjPPj4tiqI9bGbYwAbg1HMiMMkxn8DVnLQOF22kAGN+I3U5d7MJJF9m3yYiHxCRP/Ln9SLyz6raZ2bdIuKZFc6OomiYFVfN1nqUZzoC5XL5BBG5TFXPFJHDROQ3IvJ3IvJfIvJxETkriqJbCFxNR5ljm02AMb/ZWoTyNFqAPt9oYc7frALc5zRry8xMuQhcjR+4ep+IXGRmp9RqtX/3jyTLDI/btWvX3UnaNFZczUwf5CxNIhCG4TEicquI/CCKojB5oCOVSuVZZvbbKIp28IW2SRqLYsyoQBiGkxnzCVzNqDonm2sBxvy5bgGuP9sCYRgepqpfN7M/9Ak6Q0NDX7zuuut2VyqV483snzyzQhRF1yTlYsyf7Qbieg0TqFQqZ5iZT7z8ZhAEn9y5c+eP/ftsuVy+UlVfHQTBS3p7e3/LfX7DmoATz4EAY/4coHPJORWgz88pPxefQwHuc+YQfxYuXdjAVU9Pz1Pq9fpHSqXSh3t7e3+VtQ7D8B9E5JiOjo7TN27c+PAE7UDgahY6KJeYeYEwDENV7axWqxvG9Pvni8iNqvqOarV6w0GuTO77mW8WzthggRkY83mI2eA24vSNEWDMb4wrZ21ugYnG/DAM5yUrqg5UoFKpnGlmnxeRMzKrThjzm7uJKd0EAhOM+bpmzZogu2ft+vXrF46MjHxTRDybQrrS0M/KfT69q+UEGPNbrsko8DQF6PPTBOTwlhXgPqdlmy53wQsbuKpUKm8wsy+ISHcURZ8bJ3DlaRTO9nQKZvYJVX2DiIyo6hfN7MNRFHl6kRNF5G4R2ZW7BTgQgVkUuPDCCxft27fvWx64GhoaOtVnGqeXD8PQA1f/KCLnRlF0a7lcfoWqflJEniEi/6mqF1er1ZuTva987EhXYM1iDbgUAvkEZmDM/13yMMfHe08jywuBphdgzG/6JqKADRI42Jg/9pLlcvlSVS2LyAujKLo/ed8DV/4AnzG/QW3EaWde4GBj/tir+UPPOI5/JCKfi6Lo0sz7BK5mvmk4Y4MFGPMbDMzpm06APt90TUKBZkGA+5xZQG7CSxQycJUsof2qmZ0mIl8fM8tMwjC8XkT+xINaIuLBrcWeQs3MnqqqfyYitw0NDZ2ZfejfhG1LkRB4nEClUnm1mX1VRGIROT0zs1i6u7tXBkHwXTN7v6oe7bnwzewOVX0g2cB5SbIay38neCHQMgKM+S3TVBR0hgUY82cYlNO1hMChxvyxlUgyLTxvTLq0lqgrhUQgK3CwMX+cfu8T1r4jIpdmUmQCikDLCTDmt1yTUeBpCtDnpwnI4S0rwH1OyzbdtAredoGrZEPC40Rk3uGHH77t6quv9lnyj3mVy+XzVHVjMovyCSLy8iiKfpJ+KAzDd4nI5SLis9AOzwSptFwuv11VIzO7olar+Wd4IdAUAuvWrVtqZscHQXD/xo0bfdNlXxV44LV27dol8+fP/5aIPD0Jxn4+iqJK+oGenp6j4jj+JzPbqapPVtVLq9XqaJDqggsuOHJkZOQbZrYsCIJTent772uKSlOIwgsw5he+CxQWgDG/sE1f6IrPxJifBfTUgSLyFTM7YsGCBa/esGHDQ4UGpvJNKzDdMX9sxcIwfKnveWVm59Vqta80bcUpWKEFGPML3fyFrDx9vpDNTqVFhPscusFEAu0UuNJKpXKWmdWSVGZe512e+qNarX4tfYhfLpdPUtWtZuY5vf9eVf29S6IoujJFKpfLJ6rq90RkkaqeXa1WfVXW6Cvd8DCO406+4PKL1QwCHlQaGhrqV9UzRCTw1VRm9vX58+d3XXvttTu9jH4DtGTJkpqqnm5mZ6vq+0Tkj30lVRRFDyb10DAMI19pqKo3m5nv9fBoWsdkw8MtqvrWarX65WaoO2UotABjfqGbv7iVZ8wvbtsXvOYzNuZnHdOUI/5v3NcXvIc1afVncMx/TA3L5bJ/H/iymb2BwFWTNn6xi8WYX+z2L2Lt6fNFbHXqPDpJfoaeZ3Kf06b9qW0CV93d3S8LguBrvhpqZGTk4/Pnz19Wr9f/SkRemn3Q3t3d/eIgCC4aGho619t0/vz531XVh7IP6dPglJm9YGw6NT+mXC5f6XteBUFwUm9v76/atG9QrRYQSAJSX1LV58ZxfO78+fPvHh4efrOqftrM/m3BggVn+uzhZEbx33rQ1ldRhWH4dhGpquqabGA2CU75rMtvj02hWalUjjczX5HVy2rDFugcbV5Exvw2b2CqN64AYz4do6gCMznmZw3Xr1+/cGRkxFedlAhcFbV3NW+9Z3rMz9a0Uqmc6enDzeyNBK6atw8UtWSM+UVt+eLWmz5f3LYvcs25zyly60++7m0TuEr3parX66f09/f7Rsq+OupJSe7uJ3R0dLxs48aNvxYRXbNmTbBly5Z6EoTyDZk/EMfxq/r6+n6Y0pXL5XNU1R/0f7ZarX4gm3YtDMOqiPw5ufAn39H4ZGMEsvtS1Wq1zelVKpVKlweYfL+qWq322eT3YV4URcP+8/r16582MjLi/X1ARM5J/z2z2eEzSqXSyzZt2vSz9JxhGD5HRL4vIleQC78x7clZJy/AmD95Kz7ZPgKM+e3TltRkagIzPeZnr84eV1NrCz49ewIzPeaP6ffscTV7TcmVpijAmD9FMD7e8gL0+ZZvQiqQQ4D7nBxoBTykZQJXXV1dTy+VSh/1VSCezUNEfmZm76rVat/LPGzfJyKvzaY3SwNQInJRNh1g2tZpWkAz66vVah/MPKQ/TFV9FtqqJPf3jf5eT0/Ps+M4/o6Zba3VauvH7iNUwD5ElRsosGbNmtIRRxzxZjO7VET+SES8j39uZGTkLzZv3rw3SfPxDyLyuiiKPP3l6CvzO7FsTDrA9CNpWsBX1uv1l/b3929L38hseLh1ZGSky6/j5Vi6dOmnReQtqvqKarX6Hw2sNqdGQBjz6QRFFGDML2KrU2cXmO0xP6ueZFLw1eovqVar99IiCMyWwFyM+Zn7/TSTwhdqtZqnEOeFwKwJMObPGjUXahIB+nyTNATFmFUB7nNmlbttL9YSgatyuXyWqv6NiPy3iPgeVh0i8k4ROdzMXrtw4cJ/e/jhh28IguCJZvbKKIr2pC22du3aJZ4O0P/30NDQqdddd93ubGtm0gIuza7W8s+sW7fuuHq9/g0ROcHMblfVvZ56UER+mgQK7m/bnkHF5lwg6bufE5FTzMz3lPqnIAhO8z2qzOzzu3fvLi9ZsuTlqnqDmb2tVqt5AOvAK0kH2Od7VkVR5Od5zCtNC2hmPdnVWr4qMQzDi0TkchHZYWY/VNUVIvIUEbk4iqKrCNjOefdo6wIw5rd181K5CQQY8+kaRRWYqzE/9Q7D8F0i8hkzO7NWq41OVOOFQKMF5nDMH61aT0/PUXEcewrwXy5cuPDMq6+++neNrjPnR8AFGPPpB0UToM8XrcWprwtwn0M/mCmBpg9cJen+bhWRnycpzR71yq9bt+6P6/X6zb7nTq1We0sYhr0icsZ4syXL5fInVPWdY9MBpojlcvl8Ve1V1bOz+/34+0lg601mtlZEPCDmwYF/zK7qmqnG4DwIZAXK5fJ6Vf14knv+O8l7vmnnp8ysLCKniYj/PnzfzK4fO1uyq6trealUukVE7simA0yv0dXVdUSpVPqeqg5m93jL/F78iapeKCIrzewHHR0dUTZ1IK2FQCMEGPMboco5W0GAMb8VWokyzrTAXI/5yb2+p0y73sz+olarfW2m68j5EBhPYK7H/GSimqfF94mg78hO/KTFEGiUAGN+o2Q5b7MK0OebtWUoV6MFuM9ptHBxzt8KgavR/NvJqpADK0rSVGjeVL6Z8tDQ0CvM7AvjrS4Jw9BXSfnGyx+t1WofH9u8mQf8346iKGQ1SXF+AZq5pr7ngqo+fewqwiQ94JfN7A0LFiz47r59+76lqp1jVxSGYThPRL4iIs8WkRdGUfTg2PomQd1uMzulVqv9ezN7ULZiCIRhyJhfjKamlmMEGPPpEkUUYMwvYqtT5yRgyn0+XaFwAoz5hWvywleYPl/4LlBYAL7bFrbpZ7ziLRO4Svao2pQKhGG4WFW/HcfxXk9vsH///ieNjIz8UER+7PtgRVE0nH42TYUgIv8RRdE5YxWTB/weFFvZ0dHx4o0bN/5yxqU5IQIZgWTZ7JFRFP3XRDDJZuEedDo5iqId6efSfdvSlDblcvlSVfX92U6PoshXWB14JelvPOXfaVEU/evYa3V3d784CIIbzexTtVrNP8cLgTkVSG/uGfPntBm4+BwIMObPATqXnHMBxvw5bwIKMEcCjPlzBM9l51SAMX9O+bn4DAsk+/ccNzw8/GvfF3y809PnZxid07WMAPc5LdNUTV/Qpg9c+R+DpUuXLhybviB94C4iH46i6Mok3UEkImvGPqRPV2ep6gPjBa68lcrl8ilBELzRzK6Iooi9q5q+67ZuAdN918xsv68W3LBhw0Pj1Wb9+vULt2/fPrRly5ah9P1MkDUNaD1YLpdPVNXviYjvy3B+NmibrM7qnyhwlaTC/LSZ3TY4OPjFLVu21FtXlpK3gwBjfju0InXII8CYn0eNY1pdgDG/1VuQ8ucVYMzPK8dxrSzAmN/KrUfZxwqke4qr6pur1arvSf64F32eflNUAe5zitryM1/vpg9cTVBlDcPQg1SvrNfrL+3v79/mn6tUKs8zs5vM7Pu7d+9emz7wT/fyEZH/E0XReTPPyBkRmJpAGIbvE5GPTLTv2kRnS4NUZtZXq9V8lZW/tFwub/QbpiAITu/t7b0tPT7Zv+0zcRyf2tfXNzC1UvJpBJpGgDG/aZqCgsymAGP+bGpzrSYSYMxvosagKLMnwJg/e9ZcqakEGPObqjkozGQFwjA8RkRuFZG7x9tT/CDnoc9PFpnPtZUA9zlt1ZyzVpmmCFwlqfzeG8fxF/r6+jzV30FfmTyxV41Jb+Z/AD7kKabM7P27d++ubtmyJS6Xy29X1WvNrKtWqx3YJ+tQ1+F9BBolMMGAfah+73tWbRaRFwRBcEpvb+996QHr1q07rl6vf0dEttfr9Tf39/f/4oILLjhyZGTkG3Ec1w+2sqtRdeS8CMyUAGP+TElynrkU8BmXS5Ysea2IzKvVal86VFmSFbaM+YeC4v22E2DMb7smLWSFPK29iHxAVZeb2V8eLD24AzHmF7KbtGWlebbTls1KpcYXGDcAdSgs7nMOJcT77SjAfU47turs1KkpAleHSmeWpVizZs38JUuWfElVT+jo6HjZxo0bfz32/aVLl/aKyNtFZJeIeOqzI0Wkd3Bw8H3ZtGuzQ8xVEHi8wHvf+94nPPzwwzeo6tOCIHhJb2/vbw/l1N3d/bIgCL5mZpfWarXPjv18d3f3nwVBcIOI+Bfl7SJyhIjsVNXXV6vVOw91ft5HoJECYRg+ycxe4tdQ1R9FUfTgZK7HmD8ZJT7TCgI9PT1PieP4R2bWP5k9BRnzW6FVKeNEAj7mq+qZcRw/S1W/FEXRHSJihxJjzD+UEO83u0C5XP4TEVmtqi/2FN4ismeilN3ZujDmN3vLUr7JCvBsZ7JSfK4dBMrl8qtU1Z/BvD+KomsOVSfucw4lxPvNLJCkvlwlIn8Ux/HP9+zZc9dkn7Fzn9PMLdvcZZvVwJU/rN+7d++z9uzZ85Ns557KzU2lUnm1mX1ZVS+sVqu+d8/oy8/t///qq6/+XbLf1Z+KyLkisqNUKn1p06ZNP2vupqB0rShw/vnnP3HevHlvFJGfVqvVfzlYHcrl8lnebzs6Ot6+cePGXyY5kauquqZarX79YMcme1F91cyWJV9+dySf91k+i6Io8n2yzGd3mtlbVPV5qvodM/t2FEWPtqItZW4bAe+j7xGRK0RkvogEycPLS6Mo+vihHmQy5rdNPyhSRbSrq+sPFixY8PC11167M634VAJXjPlF6i7tV9dyuXyOqvo9+mFJ7WIRuSSKoo8dqraM+YcS4v1ZFNA1a9YEU93/tVwuf0JV1/kksiAIunt7ez2N1EFfjPmHEuL9ZhTg2U4ztgplyimg3d3dzwmC4GUiEh3s+UkyGfPKIAj8+c8n0/3LVfUhMzvjUM9euM/J2UIcNucCYRj+gZltUVUPXPm9fYeI/GepVHrNpk2bfs7zzDlvorYtwKwFrpJlgdVkJdRlURT5Q8zRmZdJ4OqqIAhO6u3t/dVE2slN/dfNbNHQ0NCpjzzyyN4jjzzyz+I4vlBEXici10dRFB7qQWjbtiYVm3WBTMq/m2q12lsO1vcqlcobzOwLItIdRdHnurq6lpdKpVtExINLB+23lUrlDP8j4Vu5+bF+w5QEZt/tK6zM7JRarfbvsw7ABRGYQCBJkfMVM/uVqr7UzC6u1Wp/54FW36NNVc9Q1XdUq1X/nRj3xZhP92pFgXK57DPtb/R9NYeGhs687rrrdns9phK4YsxvxZYvdpnTMV9E7vEJNiJSGxwcvGrRokXHlEol37B8kYicfLDVtoz5xe5DzVT7ZI/Yi0Xk5onu0f1h5bx5816uqn+qqt/btWvXzR7kSr8bqOq9ZvbKKIp8xdVBX4z5hxLi/WYT4NlOs7UI5ZmmQJryb82hVsheeOGFi/bt2/ctVe30Z5J+n59MWOg+1DMZ7nOm2UocPicCyYS094uIP9dZ2tHRcda11167q1wun66q1439zjteIbnPmZOma5uLTjlw5StMfMWIiKyp1+td/f3928bT8I0KVdVXRx0Xx/FX+/r67lq7du3i+fPnf87/GGQfWE4hcPUcEfm+iHxDRHwVyTlJGsCHVPWr9Xr96r6+vp8QuGqb/tn0Fcmk/HtmvV5/qf8++EwEVf1YHMffyO6pNs7mnSPlcvnznkokPfYgD/A96HuGiHxaRN4sIit8ZaH/kVDVzw4PD39p8+bNe5sejAK2pYAvGV+2bNmyUqn06IYNG3z1X7pXg+8p+HoR+Wp2w9ok8Op7ssXpDf8Ef0cY89uyx7RGpdatW7e0Xq/7zedEISMAABt0SURBVPiDURT57PnHpTnzdB+LFy9eoao+7g9EUeSzzaxSqbzZzP7GzL64e/fusq8yn0rgKgxDxvzW6CZtV8pkJrFPxLmxVqt5EOpxr2S/tj9S1ad0dnYO+LifPMRMx/y+7MP+sV9WD3Kvw5jfdj2qNSsUhqH35TeJyC86Ojpe7JkS0pp4kFZVP21mngawlPz7gVWFmQeTzxCRF04mNTJjfmv2k3YoNc922qEVqcNMCKQp/8zsqlqt9sHkXudcn2w5NDQUphPRku+57xORj8Rx/Kq+vr4fZvas6vVjuc+ZiRbhHHMh4IHZer1+2Pbt27enK867u7tfHASBT8qUtM+nZatUKl1m5lv1jE7O53nmXLRa+19zyoGrdFBO9tF599g8rl1dXU8vlUrXisirkpRQrrhfVd9arVa/nCyl9Rywf2Jmr63Vaj+abOAq+ZzP2hw9p5n9oFQqfWznzp0/mmxezfZvUmo42wLJrMx+M+uq1WqbxwlQDWe+7PrDyLNE5OVRFP1kMg9zMrN6Xpicx1cl+nn8wdCk9gmabROu17oCfpPuK1nN7Fwz+3MR+f/8Afzu3bu3jk2Xkzyc+d9m9n8ns+n9wc2Aqq6tVqs/TVYZftHMPjJ2T58wDP2G/+NmdmatVhu9ERr7Ysxv3X7UDiXPTEx4+jgrRbRcLr9VVf8q2U8wrfIPRkZG3rx58+YHwzD8kIhcKiKX+yrznp6eYyezxxVjfjv0ntatQ3Jf4qtlrxhn3D5MVbNjvld0Z3o/P9GYn7kv8rTdZ0dRdOC+KCvFmN+6/abdSp4Erl4kIk/OPozJfI99qqf/3rVr13eOOuqoJSMjI74HrX92dFVhGIbvEpHPHOweJzVjzG+33tNa9eHZTmu1F6VtnEBXV9cRpVLpe36Fer1+Sn9//67k++qBAFXmmU460eZrURRVxq6kyga5uM9pXJtx5oMLJJPR3qiqrxGRp4nIt4IguGa8LGfd3d3PDYKgT0RWJs/xfTLyJwcHBz9z9NFHL0hWGT5tbJa09B7fzH6xcOHCM5Otex5TMO5z6KnTFcgbuPIVT/7l9fZsHtd169YdV6/XfRa9d/JyFEX/tm7duhPq9fo3VPX+9LOZz0mpVDptZGTkf6nqIVMFlsvl16rq5aq6gRUm0216jp8pgTTln5n9ZzpYpzMnVfUl1Wr13sxNzktF5JvJXg9XTuZhzvr16xeOjIz8g6puZ1XhTLUa5xlPIAxDvwn3WcbPSla1+v48R4rIAhH53ODgYE86SSDZWLamqmeKiD+g3+p7q5mZT1zY72N7vV73PQd9b4db/aY+e83u7u6VQRB818w+XavVfK+rx70Y8+mnsyHgAarxbrL92snEhJqInJ+dRZasqOpX1WuHh4cv37t37/6lS5d6ytfPqOqtZvb6wcHBkSVLlvg9y7tUtUtVfzCZwBVj/my0OteYSKCnp+eoOI7/SUQezq6IzTywf7aZXaKqfm+/yswiEfHPexYET2PsY/7jAlTlcvlKVT0vnbjDmE8fnCMBTwd1nG+P7BNzoii6arzVtEng6ngROUpE7khXjSf70/p9ju9j4um+R19hGL5TRD6b/q2YSjpwxvw56glcNu27z0+y2fBshz5ReIEk5Z9P0BmdWJl8N/6+mV1fq9V80mX6ezNPRL4iIn+cmbDg739URE7P/n3IovLdtvBdbFYAkuc0fq/uk4u9r25PLrxMRHbEcXxmX1/f7WlhyuXySaq61czuMrOL5s2bN1iv1z1d8tvSCZhhGP5vEfmL8e7jwzC83leYT7TKnPucWWn2tr7I4wJXPT09f+gBpv37918/3kyBZFaO77XjezYcm83jmgz0bxvzsN6/IGwQkbXZZYXpL4enOvO9qfxB/qH2uGrrlqByLSuQSY/zkvT3IQzDxwSo0sqlM3lUdTAN5CYPc95+qJzILQtEwVtCoFKpeNDppmSFbI/PIvYVVj6DLFnh97ogCM5INxmvVCqnmtlXzWx9rVbzMXz01d3d/bIgCLaKyBc8VVQYhr50/M+DIHhJb2/vb9PPTSVtWksAUsiWE+ju7n5qEASexvKZflPu+/GMXVWYefiYfXA5+nDezLbt3r37jZkV336/82ER+UtVPbtarX49E+A93X9XkvRS/WNXsrQcHgVua4HkvsTTYx54+JLMOr5o7L1KuVy+RlV9he7oXpsTTdzJpBn5cBRFV7Y1IJVrWoHMhLETkvudcffa9MCVqqqZ+WRMn6CTZkr4kJm9JRnjf+qzmT09uJmtTVJ4+/2PB3H95ROBnn2ovd2aFouCtYUAz3baohmpxCwJZO5V0u+xHWMDVGlRksltvek9f6VSOd7MfCLPNw+1f/ksVYfLFFPAs4JsVFWfUOkp7/8iiqIdTlGpVP7cn9/4hLPOzs5zN2zYsD/JMPJl37tqaGjo1WkMIPkO+yVVfZHf46tqPdm254qxWdfK5fKlPkmT5/nF7HCzUevHBK6SBy6X+YXN7G/TfRmyBckErv7aU+CY2V+neVzDMPy8iPyBp0LzX47kgY+n0XmF5wBPZtYfyPmazlhOZmYeQUefjSbnGo0QGJtaJ5mZ/F1VfSi7KtGvncxIOCsN5PIwpxEtwjmnKpA8bDx7vACq578fHh6Or7/++kcyN+t+g1JOZtbcn/R53w/iAyJynK/I7ejoeM3w8PBzReTrqvruarXanx4fhqH/XfhqklYwTQE71WLzeQRyCySTDny2pO8fKL6CpKOjY+21117rKw1HX5mJCS9IJ+VkVgv+1dgAVGYF7g9rtZrvE2SZlSrP89WLZvYxAle5m40DZ0Egc1/y+XS1bLIC5U/T2ZTJpAafXez39T7B4f0ekJpo4k56X2Rm+xcsWPDqdD/EWagOl0AgK+ATDHyVoAea9iWp50dT14/5vutBJ/+78Hkz878TF2UDrsm+QD7z2Fdu/ToIgrfFcezn9I3KR7MtJKkzv6Cqb/Z0+TQDArMtwLOd2Rbneq0ukEn590fp/obJStuqqq7xSWlpHdPvAyLiq2+ZsNDqjd8m5U9XCYrIDeMFUD2zQm9vr6/AGt27OZ1M7Nl1oii6NNk24rlxHPs9zuuSe6F1ZvZ3SRD3KSJyWhoMSwJcX/OthLi/b5NO1ITVeEzgKvNFtTMp6+i+DNkUCmngyiO4ZuZLYSWbSiTp/J5m5BO+tNDMBsysXCqVrjYz3+h8NF9scn7/8uAppjxY9gCBqybsIRRpUgKZGZwPpb8PyQrEd47ZwNBnQHzev8Sa2Sc96Jt5mPPbffv2vTEbHJjUxfkQAjMgkMwufrqZvTKKoj2HOmUys8b3cPDUOC8XEd8LwgNbvvrq6iiKfp55aP9dETleVd+3f//+z3d2dnqqKZ/o8OuhoaEzJ8oDfqgy8D4C0xVIvoxu9pRRIvKHIvLfZnZ+rVYbzXHvr3RiQvrgcqK0If7ZTDDsqdn7nUyK5OVm9mECV9NtOY5vpEB6X5LsXZju2bN4cHDwYZ+ItmTJEt/f7dMiMuLjupm918x+519Y9+7dG8yfP3+iiTse6LqgVCq9atOmTZ5OkBcCsy5QLpdfpaq+37Lv5XCqiAx3dHS8bOPGjb9OC5MEaiUIgnd56kxV9b8Nnh7w0WSvhhtU1VPdv3fXrl1/66t1y+XyOar6hUwQ95gkdebdaarBWa8sFyy0AM92Ct38VD6nQLLC/FPjpH49kH0huef3NJu+Tcreer3+0v7+/m3J9wpf7eKZF76dswgchkBugXTfQjPrqdVqo5NwDvbKZMH5N1XdJiJvFRFPKfjvIvKJww8//BtpSv3M9+ab6vX6hWb2m46Ojr8UEU+L312tVv0eiBcCMy7wmMBVZtO0I0TEHzr6ksC3ZmeJZVZcrTGz01TVZ1pmU4n4iit/SPkED1jVajVPPWVhGF7uszLTpbRpTTxCe8QRR/w/ZvZGAlcz3r6ccBYFkhUrb0kDVeVy+URV/Z6nX9u9e/daTyeVfFn+pO9XZWaL0iDXwfZYmcUqcKkCCySpoS5Q1XW7du36vG/COTw8/EQze5aZLTMzf0A5kAakkpnEX/QHPiJyo5n91e7du/85eXhzgs9SVtUvV6vVTyZBro8kn/U8y76q9w6fuRZF0f0FZqfqcyywfv36p42MjPxQVX/iDzGT/Xp8X7dPDA4OXu7jdjoxQVUf8AeXQ0ND8/3BvBd97MSd5Iusf0k4sDIlrWIYhit8TzhVjcbbFHeOKbg8Ao8RSB/cqOqb0u8BSUDLV468QEQ+NTIyctXmzZv3Jn8/Kpn7H1+R67nwfUbmv2bu+UtbtmyJx9tTCH4EZksgTdstIp72xidPfs7MvpnNNJIGrqIoOmfsRLQ08JU8FPKJD6Ov5PfA+/1dSd/fWalUzjKz/0jvnWarjlwHARfg2Q79AIGpC2RWrPwwmXQwkqzUXRMEwem9vb23JatuPZPIQhFZparvr1arf3vZZZd5akG57LLLRqZ+ZY5AYPoCacpKD0LV6/Vz9+zZ8+CyZcuWDQ0NLVXV56hqhz+LPOyww/7ZA1KZvxO+R5XHALxfR+mKqmTl7pm+ZUQQBIF/bxYRX3UVJP896vudR1HkmdZGV3HxQmCmBR63x1XyRfXjHjE1sy7fx6pUKp22adMm78Q+m9hnFvgeVx642u8P5kXka+kyxDAMfQa+r7bKBrPSzQvPMLMbxuwJ4Tf6Z6vqVQSuZrp5Od9sCqTpccxsk2/emcy8r4rIO3wTxOQLsj8Qvfzwww//zAMPPFDP7I0ym0XlWgg8TiC7IuQQPFuHhobeXiqVnlQqlW5R1f9jZq/3WcjpcZlUUR/0HMhpEFdV/6ZUKl3pfzs2bdo0SDMg0AQCadoof7h4Sr1e/21HR4ffsL9SRH5Qr9ff1t/f/4tkYoKnwhx9EJ8EY32vk67sHm++34nPvjSznQsXLjwznaHWBPWkCAhMSSAdtz0PfrpaJJMu59xqteo58v11YCW5B3/9+0C5XH6eqn5LRD4WRZGnFueFQFMJZINRpVLpqWbm4/7H00wj2cBVumolTY+ffG/1AG5PFEV+n++/A54i8GpPzSMibzSzd9dqNU+dwwuBORXg2c6c8nPxFhTIZE/wgNRo6tdyubxaVW9MAlWeZs0n+v+3f1/o6Oj4zcaNG31FOi8EmkEgm9XMg0sTvfaY2Tv8XiW5J3qPqr6+Wq36/fvoK/O7cHyyX/n2JIjr35N9/88HBwcHd/JMsxmavb3L8LjAVeaLqt9sewDKl7j+d5rOKRu4Ovzww3/88MMPe6qEp6cbzyYPc3wV1uuiKLrJc2QuWbKkoqo9vueJmb3EzN5aq9X+35Q2OebNyS/Db9ubnNq1i8B55513+Lx58wKfbex1yuSH/Refoen/lszG8eWzHpy9W1Wv7O3t9Tz6zEZol47QRvUIw3CxbzouIj5Bwfd28LQ5/6Gqj8Rx7LNzun3PwmS/wouSGTiXiMhnROQjHrzq6up6eqlU8mXiHqQ91VdUZfKFj00X20Z6VKVVBcamAvSV4EuXLvW83heLyB5VfUccx4+o6jfTB5dhGKary5f46vLdu3d/c+nSpUt94oKqvtTMHrdnSqv6UO5iCiSbNfs9/jPTFDjJ/fr7VPWV1Wr1X1wm2eg5MrMdPpMzjuPX7Nmzx+9zfHXVUDH1qHWzC2RS6fTXarX3J6nrL/LNxT3VTTZwlZmNfJingJ03b96iOI594qanAvT//wz/L8k0csi0PM1uQ/naS4BnO+3VntSmIQLa09OzrLe398BzyOR+5zErx3t6ek42s0vM7CgR8e+6104mvX5DSsxJETi4gAevPPvHuWa2RFVHfAsfVd3tq63iOB5dJSgij/o9fqlU8meTo9lEROQNURTdlXmO7895roii6GPJfb8vRvnK2FXnNAgCjRQYb8VVujrqub4h4fDw8NNUdWuaQmHp0qX/K11xlcw6Pl9Va2kqkfSLgK8uMbObVXWFz0yI4/jMvr6+27OV8RQ9w8PDHtntSQJk50RR5GmneCHQ1ALd3d3PDYLAg7q+jNZToFnmi8GNURSd19QVoHAI5BDIpNfZ29HRcfq+ffs0WZ2yxm98RGS3iDxZRH6R/E24M71Mshr3M2Z2Zq1W8xlrvBBoCoG0X5vZo9lNZSuVyguSjWh9co5/QV0pIvvSvasqlcoqM/N0mcdlKvKrZBWW57znhUBLC5TLZb/H70/69OZKpfJqM/OVVveIyF+r6svN7DU+qWHXrl1fOfroo3XDhg37W7rSFL4QApkJNU/1yZednZ2P7Nu3zwO1zzEz3wPLJ+osTieiZVat+L4lX69UKp5G2VdYedBqaxAEV5MCthBdp+UqmZkxz7Odlms9CjwbAmEYbvSJmUlWhf/yuZvJqpKz4zg+ta+vb2A2ysE1EJhNgeQe35/j+yqrG5I0yL5X+VIR8VWFnSLyRFX96127dn0gnYzW09NzlO/9aWa/JLvIbLZYsa/1uMCVcySpQHzD2u4oij5XLpffraoeab3czL6tqp4q8E0euOrq6lru6aJE5MBmhclshI+bmed8nXA2QrJvxPdFZKeIvIW9TordGVup9skX3q+a2cmq+rdm5jN01v1+6x5m2rdSW1LWyQtkZuB3euDK0yL4bJwjjzzyz+I4fmNypi2Dg4N3jJ1pn/lb8e00tezkr8wnEWiswNg9TNKrXXDBBUcODQ31q+oZSR7v4Wzw1VdnLV68eEUQBMd52sxdu3b9J6tMGttWnL1xAuvWrVu6Y8eOR9I+nFmVclWtVrvcx/ulS5e+R0Qu9S+0ZvYDM3t/X1/fjxtXKs6MQGMExgajMimTPf2T71N1TCZw9RwR8e+sN3AP05j24KyNE+DZTuNsOXPrC2Qm5fxcVfviOD5DVf/cJ69l9z5s/ZpSAwT+RyAJVH0tmWzsaY49DvAkM/NnOp59519V1bcEenCsW/K92bcWOqVWq/07rgg0WmDcwFXmAeO/eYqzwcFBXbJkiUdjTzez9arqqaE8qOUbLqe57f0B/mgO2EYXmvMj0AwCnirKzLaoqi/D9c3GB+I47uYBTjO0DmXII+AB2WSMH4mi6LNjU1pWKpU3m9nfmNlf1Wo1Twk76ZfP+FTVU83sjnSzz0kfzAcRaLBAZg+Tqu9RmL1c8rA+TFJiHpbu40PK1wY3CqefVYFKpfJKX0FoZu9M921L02ia2YdrtdrHZ7VAXAyBBgukG5ib2a21Ws3TJHv2hJM804iILBKRr2YCV56RZMXIyMhP0xThDS4ep0dgxgR4tjNjlJyoPQV8hZVPyrlCRPw+/yFV/bSZXZXdw7k9q06t2lXAM0SVSqX3BkHw0U2bNv08W8+1a9cumT9/vgerjkvTgU/Fwe+fVPWonTt33r5ly5b6VI7lswjkERg3cJVZHusbrr08iqKfZDr380TE04C8NglceX77F4jIs4aHh7/EzXyeZuCYVhbw3PcdHR3DV1999e9auR6UHYFkHwdPleNj+iVDQ0O1Rx55ZO+RRx75XDP7oJmdLSK3pXseIoZAuwhk0kYdO9F+m0mK2DODILi+t7f3vnapO/VAwAXWr19/9MjIyM0icqyqbjQz36fwrb7PbalUOm3sl17UEGh1gSSFmu9J9afZBzfpJB1PjU/q71ZvZcqfCKSpz3i2Q5dAYAIBn6i2aNGixf39/YNMTqObtLpApVJ5g68aNLP/KJVKPTt37vzx4Ycf/sT58+e/SUT+0rd38H2cfV/PVq8r5W9/gYkCVx6MGt10TUQuiqLoSqfIpFBYluSA9RVXvBBAAAEE2kQgGee/ISLPHFOl/b7aql6vf4AJCm3S2FTjMQJj00bBg0DRBMbs2+Z71X4jjuN39/f3/6JoFtS3GAJJCrXNZlau1WqbMw/5F0VR9BAPL4vRD4pQS57tFKGVqSMCCCBwQMAnLFzk2/2ISGmMyz1mdkGtVvseXgi0gsCEgavMpms7s5uVJw81Dx8cHPwpywJboYkpIwIIIDA1Ad+3Z+nSpaf6yloR2ed7Gy5cuPBWVhVOzZFPt5ZAGIaje5iY2ffStFGtVQNKi8DMCHiWhUceeeRR9mubGU/O0rwC6X7LqnrLMccc8+7LLrtspHlLS8kQyC/As538dhyJAAIItKpAT0/PH8ZxfK6Z/bGqDojIN6Mo8tSB1qp1otzFE5gwcOUUyaZrPayuKl7HoMYIIIAAAggUSSDZh+0FZvZT9mErUstTVwQQKLCArlmzJmAyZoF7QIGqzrOdAjU2VUUAAQQQQKBNBA4auArDcPHQ0JBed911u9ukvlQDAQQQQAABBBBAAAEEEEAAAQQQKIwAz3YK09RUFAEEEEAAgbYROGjgqm1qSUUQQAABBBBAAAEEEEAAAQQQQAABBBBAAAEEEEAAAQSaXoDAVdM3EQVEAAEEEEAAAQQQQAABBBBAAAEEEEAAAQQQQAABBIohQOCqGO1MLRFAAAEEEEAAAQQQQAABBBBAAAEEEEAAAQQQQACBphcgcNX0TUQBEUAAAQQQQAABBBBAAAEEEEAAAQQQQAABBBBAAIFiCBC4KkY7U0sEEEAAAQQQQAABBBBAAAEEEEAAAQQQQAABBBBAoOkFCFw1fRNRQAQQQAABBBBAAAEEEEAAAQQQQAABBBBAAAEEEECgGAIErorRztQSAQQQQAABBBBAAAEEEEAAAQQQQAABBBBAAAEEEGh6AQJXTd9EFBABBBBAAAEEEEAAAQQQQAABBBBAAAEEEEAAAQQQKIYAgatitDO1RAABBBBAAAEEEEAAAQQQQAABBBBAAAEEEEAAAQSaXoDAVdM3EQVEAAEEEEAAAQQQQAABBBBAAAEEEEAAAQQQQAABBIohQOCqGO1MLRFAAAEEEEAAAQQQQAABBBBAAAEEEEAAAQQQQACBphcgcNX0TUQBEUAAAQQQQAABBBBAAAEEEEAAAQQQQAABBBBAAIFiCBC4KkY7U0sEEEAAAQQQQAABBBBAAAEEEEAAAQQQQAABBBBAoOkFCFw1fRNRQAQQQAABBBBAAAEEEEAAAQQQQAABBBBAAAEEEECgGAIErorRztQSAQQQQAABBBBAAAEEEEAAAQQQQAABBBBAAAEEEGh6AQJXTd9EFBABBBBAAAEEEEAAAQQQQAABBBBAAAEEEEAAAQQQKIYAgatitDO1RAABBBBAAAEEEEAAAQQQQAABBBBAAAEEEEAAAQSaXoDAVdM3EQVEAAEEEEAAAQQQQAABBBBAAAEEEEAAAQQQQAABBIohQOCqGO1MLRFAAAEEEEAAAQQQQAABBBBAAAEEEEAAAQQQQACBphcgcNX0TUQBEUAAAQQQQAABBBBAAAEEEEAAAQQQQAABBBBAAIFiCBC4KkY7U0sEEEAAAQQQQAABBBBAAAEEEEAAAQQQQAABBBBAoOkF/n8e39awrikY+gAAAABJRU5ErkJgg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TextBox 17"/>
          <p:cNvSpPr txBox="1"/>
          <p:nvPr/>
        </p:nvSpPr>
        <p:spPr>
          <a:xfrm>
            <a:off x="6199776" y="4142358"/>
            <a:ext cx="2071401" cy="523220"/>
          </a:xfrm>
          <a:prstGeom prst="rect">
            <a:avLst/>
          </a:prstGeom>
          <a:noFill/>
        </p:spPr>
        <p:txBody>
          <a:bodyPr wrap="none" rtlCol="0">
            <a:spAutoFit/>
          </a:bodyPr>
          <a:lstStyle/>
          <a:p>
            <a:r>
              <a:rPr lang="en-US" sz="2800" b="1" dirty="0"/>
              <a:t>450 passing!</a:t>
            </a:r>
          </a:p>
        </p:txBody>
      </p:sp>
      <p:cxnSp>
        <p:nvCxnSpPr>
          <p:cNvPr id="15" name="Straight Arrow Connector 14"/>
          <p:cNvCxnSpPr>
            <a:stCxn id="18" idx="2"/>
          </p:cNvCxnSpPr>
          <p:nvPr/>
        </p:nvCxnSpPr>
        <p:spPr bwMode="auto">
          <a:xfrm>
            <a:off x="7235477" y="4665578"/>
            <a:ext cx="1735127" cy="897022"/>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7" name="Straight Arrow Connector 16"/>
          <p:cNvCxnSpPr>
            <a:cxnSpLocks/>
            <a:stCxn id="2" idx="2"/>
          </p:cNvCxnSpPr>
          <p:nvPr/>
        </p:nvCxnSpPr>
        <p:spPr bwMode="auto">
          <a:xfrm>
            <a:off x="6422133" y="1513820"/>
            <a:ext cx="2375781" cy="307777"/>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20" name="TextBox 19"/>
          <p:cNvSpPr txBox="1"/>
          <p:nvPr/>
        </p:nvSpPr>
        <p:spPr>
          <a:xfrm>
            <a:off x="1483383" y="2398212"/>
            <a:ext cx="3166251" cy="369332"/>
          </a:xfrm>
          <a:prstGeom prst="rect">
            <a:avLst/>
          </a:prstGeom>
          <a:noFill/>
        </p:spPr>
        <p:txBody>
          <a:bodyPr wrap="none" rtlCol="0">
            <a:spAutoFit/>
          </a:bodyPr>
          <a:lstStyle/>
          <a:p>
            <a:r>
              <a:rPr lang="en-US" sz="1800" b="1" dirty="0"/>
              <a:t>General availability May 2016</a:t>
            </a:r>
          </a:p>
        </p:txBody>
      </p:sp>
      <p:cxnSp>
        <p:nvCxnSpPr>
          <p:cNvPr id="21" name="Straight Arrow Connector 20"/>
          <p:cNvCxnSpPr>
            <a:stCxn id="20" idx="1"/>
          </p:cNvCxnSpPr>
          <p:nvPr/>
        </p:nvCxnSpPr>
        <p:spPr bwMode="auto">
          <a:xfrm flipH="1">
            <a:off x="533400" y="2582878"/>
            <a:ext cx="949983" cy="684253"/>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Tree>
    <p:extLst>
      <p:ext uri="{BB962C8B-B14F-4D97-AF65-F5344CB8AC3E}">
        <p14:creationId xmlns:p14="http://schemas.microsoft.com/office/powerpoint/2010/main" val="1295311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p:cTn id="7" dur="1000" fill="hold"/>
                                        <p:tgtEl>
                                          <p:spTgt spid="20"/>
                                        </p:tgtEl>
                                        <p:attrNameLst>
                                          <p:attrName>ppt_w</p:attrName>
                                        </p:attrNameLst>
                                      </p:cBhvr>
                                      <p:tavLst>
                                        <p:tav tm="0">
                                          <p:val>
                                            <p:fltVal val="0"/>
                                          </p:val>
                                        </p:tav>
                                        <p:tav tm="100000">
                                          <p:val>
                                            <p:strVal val="#ppt_w"/>
                                          </p:val>
                                        </p:tav>
                                      </p:tavLst>
                                    </p:anim>
                                    <p:anim calcmode="lin" valueType="num">
                                      <p:cBhvr>
                                        <p:cTn id="8" dur="1000" fill="hold"/>
                                        <p:tgtEl>
                                          <p:spTgt spid="20"/>
                                        </p:tgtEl>
                                        <p:attrNameLst>
                                          <p:attrName>ppt_h</p:attrName>
                                        </p:attrNameLst>
                                      </p:cBhvr>
                                      <p:tavLst>
                                        <p:tav tm="0">
                                          <p:val>
                                            <p:fltVal val="0"/>
                                          </p:val>
                                        </p:tav>
                                        <p:tav tm="100000">
                                          <p:val>
                                            <p:strVal val="#ppt_h"/>
                                          </p:val>
                                        </p:tav>
                                      </p:tavLst>
                                    </p:anim>
                                    <p:animEffect transition="in" filter="fade">
                                      <p:cBhvr>
                                        <p:cTn id="9" dur="1000"/>
                                        <p:tgtEl>
                                          <p:spTgt spid="20"/>
                                        </p:tgtEl>
                                      </p:cBhvr>
                                    </p:animEffect>
                                  </p:childTnLst>
                                </p:cTn>
                              </p:par>
                            </p:childTnLst>
                          </p:cTn>
                        </p:par>
                        <p:par>
                          <p:cTn id="10" fill="hold">
                            <p:stCondLst>
                              <p:cond delay="1000"/>
                            </p:stCondLst>
                            <p:childTnLst>
                              <p:par>
                                <p:cTn id="11" presetID="53" presetClass="entr" presetSubtype="16" fill="hold" grpId="0" nodeType="after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p:cTn id="13" dur="1000" fill="hold"/>
                                        <p:tgtEl>
                                          <p:spTgt spid="2"/>
                                        </p:tgtEl>
                                        <p:attrNameLst>
                                          <p:attrName>ppt_w</p:attrName>
                                        </p:attrNameLst>
                                      </p:cBhvr>
                                      <p:tavLst>
                                        <p:tav tm="0">
                                          <p:val>
                                            <p:fltVal val="0"/>
                                          </p:val>
                                        </p:tav>
                                        <p:tav tm="100000">
                                          <p:val>
                                            <p:strVal val="#ppt_w"/>
                                          </p:val>
                                        </p:tav>
                                      </p:tavLst>
                                    </p:anim>
                                    <p:anim calcmode="lin" valueType="num">
                                      <p:cBhvr>
                                        <p:cTn id="14" dur="1000" fill="hold"/>
                                        <p:tgtEl>
                                          <p:spTgt spid="2"/>
                                        </p:tgtEl>
                                        <p:attrNameLst>
                                          <p:attrName>ppt_h</p:attrName>
                                        </p:attrNameLst>
                                      </p:cBhvr>
                                      <p:tavLst>
                                        <p:tav tm="0">
                                          <p:val>
                                            <p:fltVal val="0"/>
                                          </p:val>
                                        </p:tav>
                                        <p:tav tm="100000">
                                          <p:val>
                                            <p:strVal val="#ppt_h"/>
                                          </p:val>
                                        </p:tav>
                                      </p:tavLst>
                                    </p:anim>
                                    <p:animEffect transition="in" filter="fade">
                                      <p:cBhvr>
                                        <p:cTn id="15" dur="1000"/>
                                        <p:tgtEl>
                                          <p:spTgt spid="2"/>
                                        </p:tgtEl>
                                      </p:cBhvr>
                                    </p:animEffect>
                                  </p:childTnLst>
                                </p:cTn>
                              </p:par>
                            </p:childTnLst>
                          </p:cTn>
                        </p:par>
                        <p:par>
                          <p:cTn id="16" fill="hold">
                            <p:stCondLst>
                              <p:cond delay="2000"/>
                            </p:stCondLst>
                            <p:childTnLst>
                              <p:par>
                                <p:cTn id="17" presetID="53" presetClass="entr" presetSubtype="16" fill="hold" grpId="0" nodeType="afterEffect">
                                  <p:stCondLst>
                                    <p:cond delay="0"/>
                                  </p:stCondLst>
                                  <p:childTnLst>
                                    <p:set>
                                      <p:cBhvr>
                                        <p:cTn id="18" dur="1" fill="hold">
                                          <p:stCondLst>
                                            <p:cond delay="0"/>
                                          </p:stCondLst>
                                        </p:cTn>
                                        <p:tgtEl>
                                          <p:spTgt spid="18"/>
                                        </p:tgtEl>
                                        <p:attrNameLst>
                                          <p:attrName>style.visibility</p:attrName>
                                        </p:attrNameLst>
                                      </p:cBhvr>
                                      <p:to>
                                        <p:strVal val="visible"/>
                                      </p:to>
                                    </p:set>
                                    <p:anim calcmode="lin" valueType="num">
                                      <p:cBhvr>
                                        <p:cTn id="19" dur="1000" fill="hold"/>
                                        <p:tgtEl>
                                          <p:spTgt spid="18"/>
                                        </p:tgtEl>
                                        <p:attrNameLst>
                                          <p:attrName>ppt_w</p:attrName>
                                        </p:attrNameLst>
                                      </p:cBhvr>
                                      <p:tavLst>
                                        <p:tav tm="0">
                                          <p:val>
                                            <p:fltVal val="0"/>
                                          </p:val>
                                        </p:tav>
                                        <p:tav tm="100000">
                                          <p:val>
                                            <p:strVal val="#ppt_w"/>
                                          </p:val>
                                        </p:tav>
                                      </p:tavLst>
                                    </p:anim>
                                    <p:anim calcmode="lin" valueType="num">
                                      <p:cBhvr>
                                        <p:cTn id="20" dur="1000" fill="hold"/>
                                        <p:tgtEl>
                                          <p:spTgt spid="18"/>
                                        </p:tgtEl>
                                        <p:attrNameLst>
                                          <p:attrName>ppt_h</p:attrName>
                                        </p:attrNameLst>
                                      </p:cBhvr>
                                      <p:tavLst>
                                        <p:tav tm="0">
                                          <p:val>
                                            <p:fltVal val="0"/>
                                          </p:val>
                                        </p:tav>
                                        <p:tav tm="100000">
                                          <p:val>
                                            <p:strVal val="#ppt_h"/>
                                          </p:val>
                                        </p:tav>
                                      </p:tavLst>
                                    </p:anim>
                                    <p:animEffect transition="in" filter="fade">
                                      <p:cBhvr>
                                        <p:cTn id="21"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8" grpId="0"/>
      <p:bldP spid="2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Badge levels</a:t>
            </a:r>
          </a:p>
        </p:txBody>
      </p:sp>
      <p:sp>
        <p:nvSpPr>
          <p:cNvPr id="3" name="Content Placeholder 2"/>
          <p:cNvSpPr>
            <a:spLocks noGrp="1"/>
          </p:cNvSpPr>
          <p:nvPr>
            <p:ph idx="1"/>
          </p:nvPr>
        </p:nvSpPr>
        <p:spPr/>
        <p:txBody>
          <a:bodyPr>
            <a:normAutofit/>
          </a:bodyPr>
          <a:lstStyle/>
          <a:p>
            <a:r>
              <a:rPr lang="en-US" sz="2800" dirty="0"/>
              <a:t>Three badge levels (passing, silver, gold)</a:t>
            </a:r>
          </a:p>
          <a:p>
            <a:pPr lvl="1"/>
            <a:r>
              <a:rPr lang="en-US" sz="2400" dirty="0"/>
              <a:t>For higher levels, must meet previous level</a:t>
            </a:r>
          </a:p>
          <a:p>
            <a:r>
              <a:rPr lang="en-US" sz="2800" dirty="0"/>
              <a:t>Passing:</a:t>
            </a:r>
          </a:p>
          <a:p>
            <a:pPr lvl="1"/>
            <a:r>
              <a:rPr lang="en-US" sz="2400" dirty="0"/>
              <a:t>Captures what well-run projects typically already do</a:t>
            </a:r>
          </a:p>
          <a:p>
            <a:pPr lvl="1"/>
            <a:r>
              <a:rPr lang="en-US" sz="2400" dirty="0"/>
              <a:t>Not “they should do X, but no one does that”</a:t>
            </a:r>
          </a:p>
          <a:p>
            <a:pPr lvl="1"/>
            <a:r>
              <a:rPr lang="en-US" sz="2400" dirty="0"/>
              <a:t>66 criteria in 6 groups:</a:t>
            </a:r>
          </a:p>
          <a:p>
            <a:pPr lvl="2"/>
            <a:r>
              <a:rPr lang="en-US" sz="2000" dirty="0"/>
              <a:t>Basics, Change Control, Reporting, Quality, Security, Analysis</a:t>
            </a:r>
          </a:p>
          <a:p>
            <a:r>
              <a:rPr lang="en-US" sz="2800" dirty="0"/>
              <a:t>Silver: Harder but possible for 1-person projects</a:t>
            </a:r>
          </a:p>
          <a:p>
            <a:r>
              <a:rPr lang="en-US" sz="2800" dirty="0"/>
              <a:t>Gold requires multiple developers</a:t>
            </a:r>
          </a:p>
          <a:p>
            <a:pPr lvl="1"/>
            <a:r>
              <a:rPr lang="en-US" sz="2400" dirty="0"/>
              <a:t>bus factor &gt; 1*, 2-person review</a:t>
            </a:r>
            <a:endParaRPr lang="en-US" dirty="0"/>
          </a:p>
        </p:txBody>
      </p:sp>
      <p:sp>
        <p:nvSpPr>
          <p:cNvPr id="5" name="Slide Number Placeholder 4"/>
          <p:cNvSpPr>
            <a:spLocks noGrp="1"/>
          </p:cNvSpPr>
          <p:nvPr>
            <p:ph type="sldNum" sz="quarter" idx="12"/>
          </p:nvPr>
        </p:nvSpPr>
        <p:spPr/>
        <p:txBody>
          <a:bodyPr/>
          <a:lstStyle/>
          <a:p>
            <a:fld id="{E720D8AB-A97F-4E6B-A107-A5B32B7BB1E8}" type="slidenum">
              <a:rPr lang="en-US" smtClean="0"/>
              <a:pPr/>
              <a:t>8</a:t>
            </a:fld>
            <a:endParaRPr lang="en-US"/>
          </a:p>
        </p:txBody>
      </p:sp>
      <p:sp>
        <p:nvSpPr>
          <p:cNvPr id="6" name="TextBox 5"/>
          <p:cNvSpPr txBox="1"/>
          <p:nvPr/>
        </p:nvSpPr>
        <p:spPr>
          <a:xfrm>
            <a:off x="2514600" y="6152535"/>
            <a:ext cx="5649303" cy="584775"/>
          </a:xfrm>
          <a:prstGeom prst="rect">
            <a:avLst/>
          </a:prstGeom>
          <a:noFill/>
        </p:spPr>
        <p:txBody>
          <a:bodyPr wrap="none" rtlCol="0">
            <a:spAutoFit/>
          </a:bodyPr>
          <a:lstStyle/>
          <a:p>
            <a:r>
              <a:rPr lang="en-US" sz="1600" dirty="0"/>
              <a:t>Source: https://github.com/coreinfrastructure/best-practices-badge/</a:t>
            </a:r>
            <a:br>
              <a:rPr lang="en-US" sz="1600" dirty="0"/>
            </a:br>
            <a:r>
              <a:rPr lang="en-US" sz="1600" dirty="0"/>
              <a:t>blob/master/doc/criteria.md</a:t>
            </a:r>
          </a:p>
        </p:txBody>
      </p:sp>
      <p:sp>
        <p:nvSpPr>
          <p:cNvPr id="4" name="AutoShape 2" descr="Badge level for project 24 is passing"/>
          <p:cNvSpPr>
            <a:spLocks noChangeAspect="1" noChangeArrowheads="1"/>
          </p:cNvSpPr>
          <p:nvPr/>
        </p:nvSpPr>
        <p:spPr bwMode="auto">
          <a:xfrm>
            <a:off x="155575" y="-136525"/>
            <a:ext cx="1466850" cy="1905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7" name="Picture 3" descr="Best practices badge - passing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17529" y="2209800"/>
            <a:ext cx="234696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8" name="Group 7"/>
          <p:cNvGrpSpPr/>
          <p:nvPr/>
        </p:nvGrpSpPr>
        <p:grpSpPr>
          <a:xfrm>
            <a:off x="609600" y="838200"/>
            <a:ext cx="7927239" cy="261195"/>
            <a:chOff x="609600" y="896668"/>
            <a:chExt cx="7927239" cy="261195"/>
          </a:xfrm>
        </p:grpSpPr>
        <p:pic>
          <p:nvPicPr>
            <p:cNvPr id="9" name="Picture 3" descr="Best practices badge - passing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910975"/>
              <a:ext cx="2116871" cy="2468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2" descr="Best practices badge - silver 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62400" y="896668"/>
              <a:ext cx="1758315" cy="247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3" descr="Best practices badge - gold 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58000" y="910975"/>
              <a:ext cx="1678839" cy="2468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760695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1" presetClass="entr" presetSubtype="0" fill="hold" nodeType="with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2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theme/theme1.xml><?xml version="1.0" encoding="utf-8"?>
<a:theme xmlns:a="http://schemas.openxmlformats.org/drawingml/2006/main" name="Office Theme">
  <a:themeElements>
    <a:clrScheme name="Office Theme 2">
      <a:dk1>
        <a:srgbClr val="660033"/>
      </a:dk1>
      <a:lt1>
        <a:srgbClr val="FFFFFF"/>
      </a:lt1>
      <a:dk2>
        <a:srgbClr val="B60009"/>
      </a:dk2>
      <a:lt2>
        <a:srgbClr val="B2B2B2"/>
      </a:lt2>
      <a:accent1>
        <a:srgbClr val="CCCC00"/>
      </a:accent1>
      <a:accent2>
        <a:srgbClr val="DE9ABC"/>
      </a:accent2>
      <a:accent3>
        <a:srgbClr val="FFFFFF"/>
      </a:accent3>
      <a:accent4>
        <a:srgbClr val="56002A"/>
      </a:accent4>
      <a:accent5>
        <a:srgbClr val="E2E2AA"/>
      </a:accent5>
      <a:accent6>
        <a:srgbClr val="C98BAA"/>
      </a:accent6>
      <a:hlink>
        <a:srgbClr val="FFAFAF"/>
      </a:hlink>
      <a:folHlink>
        <a:srgbClr val="969696"/>
      </a:folHlink>
    </a:clrScheme>
    <a:fontScheme name="Office Them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Office Theme 1">
        <a:dk1>
          <a:srgbClr val="000000"/>
        </a:dk1>
        <a:lt1>
          <a:srgbClr val="FFFFCC"/>
        </a:lt1>
        <a:dk2>
          <a:srgbClr val="4D4D4D"/>
        </a:dk2>
        <a:lt2>
          <a:srgbClr val="FFCC00"/>
        </a:lt2>
        <a:accent1>
          <a:srgbClr val="808000"/>
        </a:accent1>
        <a:accent2>
          <a:srgbClr val="CC9900"/>
        </a:accent2>
        <a:accent3>
          <a:srgbClr val="B2B2B2"/>
        </a:accent3>
        <a:accent4>
          <a:srgbClr val="DADAAE"/>
        </a:accent4>
        <a:accent5>
          <a:srgbClr val="C0C0AA"/>
        </a:accent5>
        <a:accent6>
          <a:srgbClr val="B98A00"/>
        </a:accent6>
        <a:hlink>
          <a:srgbClr val="CC6600"/>
        </a:hlink>
        <a:folHlink>
          <a:srgbClr val="969696"/>
        </a:folHlink>
      </a:clrScheme>
      <a:clrMap bg1="dk2" tx1="lt1" bg2="dk1" tx2="lt2" accent1="accent1" accent2="accent2" accent3="accent3" accent4="accent4" accent5="accent5" accent6="accent6" hlink="hlink" folHlink="folHlink"/>
    </a:extraClrScheme>
    <a:extraClrScheme>
      <a:clrScheme name="Office Theme 2">
        <a:dk1>
          <a:srgbClr val="660033"/>
        </a:dk1>
        <a:lt1>
          <a:srgbClr val="FFFFFF"/>
        </a:lt1>
        <a:dk2>
          <a:srgbClr val="B60009"/>
        </a:dk2>
        <a:lt2>
          <a:srgbClr val="B2B2B2"/>
        </a:lt2>
        <a:accent1>
          <a:srgbClr val="CCCC00"/>
        </a:accent1>
        <a:accent2>
          <a:srgbClr val="DE9ABC"/>
        </a:accent2>
        <a:accent3>
          <a:srgbClr val="FFFFFF"/>
        </a:accent3>
        <a:accent4>
          <a:srgbClr val="56002A"/>
        </a:accent4>
        <a:accent5>
          <a:srgbClr val="E2E2AA"/>
        </a:accent5>
        <a:accent6>
          <a:srgbClr val="C98BAA"/>
        </a:accent6>
        <a:hlink>
          <a:srgbClr val="FFAFAF"/>
        </a:hlink>
        <a:folHlink>
          <a:srgbClr val="969696"/>
        </a:folHlink>
      </a:clrScheme>
      <a:clrMap bg1="lt1" tx1="dk1" bg2="lt2" tx2="dk2" accent1="accent1" accent2="accent2" accent3="accent3" accent4="accent4" accent5="accent5" accent6="accent6" hlink="hlink" folHlink="folHlink"/>
    </a:extraClrScheme>
    <a:extraClrScheme>
      <a:clrScheme name="Office Theme 3">
        <a:dk1>
          <a:srgbClr val="000000"/>
        </a:dk1>
        <a:lt1>
          <a:srgbClr val="FFFFFF"/>
        </a:lt1>
        <a:dk2>
          <a:srgbClr val="000000"/>
        </a:dk2>
        <a:lt2>
          <a:srgbClr val="B2B2B2"/>
        </a:lt2>
        <a:accent1>
          <a:srgbClr val="C0C0C0"/>
        </a:accent1>
        <a:accent2>
          <a:srgbClr val="DDDDDD"/>
        </a:accent2>
        <a:accent3>
          <a:srgbClr val="FFFFFF"/>
        </a:accent3>
        <a:accent4>
          <a:srgbClr val="000000"/>
        </a:accent4>
        <a:accent5>
          <a:srgbClr val="DCDCDC"/>
        </a:accent5>
        <a:accent6>
          <a:srgbClr val="C8C8C8"/>
        </a:accent6>
        <a:hlink>
          <a:srgbClr val="808080"/>
        </a:hlink>
        <a:folHlink>
          <a:srgbClr val="969696"/>
        </a:folHlink>
      </a:clrScheme>
      <a:clrMap bg1="lt1" tx1="dk1" bg2="lt2" tx2="dk2" accent1="accent1" accent2="accent2" accent3="accent3" accent4="accent4" accent5="accent5" accent6="accent6" hlink="hlink" folHlink="folHlink"/>
    </a:extraClrScheme>
    <a:extraClrScheme>
      <a:clrScheme name="Office Theme 4">
        <a:dk1>
          <a:srgbClr val="2C2C42"/>
        </a:dk1>
        <a:lt1>
          <a:srgbClr val="FFFFCC"/>
        </a:lt1>
        <a:dk2>
          <a:srgbClr val="666699"/>
        </a:dk2>
        <a:lt2>
          <a:srgbClr val="FFCC00"/>
        </a:lt2>
        <a:accent1>
          <a:srgbClr val="FF9933"/>
        </a:accent1>
        <a:accent2>
          <a:srgbClr val="808000"/>
        </a:accent2>
        <a:accent3>
          <a:srgbClr val="B8B8CA"/>
        </a:accent3>
        <a:accent4>
          <a:srgbClr val="DADAAE"/>
        </a:accent4>
        <a:accent5>
          <a:srgbClr val="FFCAAD"/>
        </a:accent5>
        <a:accent6>
          <a:srgbClr val="737300"/>
        </a:accent6>
        <a:hlink>
          <a:srgbClr val="CC6600"/>
        </a:hlink>
        <a:folHlink>
          <a:srgbClr val="333399"/>
        </a:folHlink>
      </a:clrScheme>
      <a:clrMap bg1="dk2" tx1="lt1" bg2="dk1" tx2="lt2" accent1="accent1" accent2="accent2" accent3="accent3" accent4="accent4" accent5="accent5" accent6="accent6" hlink="hlink" folHlink="folHlink"/>
    </a:extraClrScheme>
    <a:extraClrScheme>
      <a:clrScheme name="Office Theme 5">
        <a:dk1>
          <a:srgbClr val="50000F"/>
        </a:dk1>
        <a:lt1>
          <a:srgbClr val="FFCC00"/>
        </a:lt1>
        <a:dk2>
          <a:srgbClr val="800000"/>
        </a:dk2>
        <a:lt2>
          <a:srgbClr val="FFFFCC"/>
        </a:lt2>
        <a:accent1>
          <a:srgbClr val="808000"/>
        </a:accent1>
        <a:accent2>
          <a:srgbClr val="993366"/>
        </a:accent2>
        <a:accent3>
          <a:srgbClr val="C0AAAA"/>
        </a:accent3>
        <a:accent4>
          <a:srgbClr val="DAAE00"/>
        </a:accent4>
        <a:accent5>
          <a:srgbClr val="C0C0AA"/>
        </a:accent5>
        <a:accent6>
          <a:srgbClr val="8A2D5C"/>
        </a:accent6>
        <a:hlink>
          <a:srgbClr val="FF5050"/>
        </a:hlink>
        <a:folHlink>
          <a:srgbClr val="993300"/>
        </a:folHlink>
      </a:clrScheme>
      <a:clrMap bg1="dk2" tx1="lt1" bg2="dk1" tx2="lt2" accent1="accent1" accent2="accent2" accent3="accent3" accent4="accent4" accent5="accent5" accent6="accent6" hlink="hlink" folHlink="folHlink"/>
    </a:extraClrScheme>
    <a:extraClrScheme>
      <a:clrScheme name="Office Theme 6">
        <a:dk1>
          <a:srgbClr val="333300"/>
        </a:dk1>
        <a:lt1>
          <a:srgbClr val="FFCC00"/>
        </a:lt1>
        <a:dk2>
          <a:srgbClr val="666633"/>
        </a:dk2>
        <a:lt2>
          <a:srgbClr val="FFFFCC"/>
        </a:lt2>
        <a:accent1>
          <a:srgbClr val="8F7401"/>
        </a:accent1>
        <a:accent2>
          <a:srgbClr val="CC6600"/>
        </a:accent2>
        <a:accent3>
          <a:srgbClr val="B8B8AD"/>
        </a:accent3>
        <a:accent4>
          <a:srgbClr val="DAAE00"/>
        </a:accent4>
        <a:accent5>
          <a:srgbClr val="C6BCAA"/>
        </a:accent5>
        <a:accent6>
          <a:srgbClr val="B95C00"/>
        </a:accent6>
        <a:hlink>
          <a:srgbClr val="666699"/>
        </a:hlink>
        <a:folHlink>
          <a:srgbClr val="808000"/>
        </a:folHlink>
      </a:clrScheme>
      <a:clrMap bg1="dk2" tx1="lt1" bg2="dk1" tx2="lt2" accent1="accent1" accent2="accent2" accent3="accent3" accent4="accent4" accent5="accent5" accent6="accent6" hlink="hlink" folHlink="folHlink"/>
    </a:extraClrScheme>
    <a:extraClrScheme>
      <a:clrScheme name="Office Theme 7">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documentManagement>
    <Description0 xmlns="35072d47-689a-4854-bb2a-18a8d9880b1f">Has IDA name and address, without 'wave' background.</Description0>
    <TemplateUrl xmlns="http://schemas.microsoft.com/sharepoint/v3" xsi:nil="true"/>
    <_SourceUrl xmlns="http://schemas.microsoft.com/sharepoint/v3" xsi:nil="true"/>
    <Created_x0020_Date xmlns="http://schemas.microsoft.com/sharepoint/v3" xsi:nil="true"/>
    <_HasCopyDestinations xmlns="http://schemas.microsoft.com/sharepoint/v3" xsi:nil="true"/>
    <xd_ProgID xmlns="http://schemas.microsoft.com/sharepoint/v3" xsi:nil="true"/>
    <CheckoutUser xmlns="http://schemas.microsoft.com/sharepoint/v3">
      <UserInfo>
        <DisplayName/>
        <AccountId xsi:nil="true"/>
        <AccountType/>
      </UserInfo>
    </CheckoutUser>
    <Order xmlns="http://schemas.microsoft.com/sharepoint/v3">24400</Order>
    <_SharedFileIndex xmlns="http://schemas.microsoft.com/sharepoint/v3" xsi:nil="true"/>
    <MetaInfo xmlns="http://schemas.microsoft.com/sharepoint/v3" xsi:nil="true"/>
    <InstanceID xmlns="http://schemas.microsoft.com/sharepoint/v3" xsi:nil="true"/>
    <ContentTypeId xmlns="http://schemas.microsoft.com/sharepoint/v3">0x010100F773568452657F4A8BC0BFB0C058A898</ContentTypeId>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F773568452657F4A8BC0BFB0C058A898" ma:contentTypeVersion="3" ma:contentTypeDescription="Create a new document." ma:contentTypeScope="" ma:versionID="c830f5db2ba801fa64921cf9869a7f27">
  <xsd:schema xmlns:xsd="http://www.w3.org/2001/XMLSchema" xmlns:xs="http://www.w3.org/2001/XMLSchema" xmlns:p="http://schemas.microsoft.com/office/2006/metadata/properties" xmlns:ns1="35072d47-689a-4854-bb2a-18a8d9880b1f" xmlns:ns2="http://schemas.microsoft.com/sharepoint/v3" targetNamespace="http://schemas.microsoft.com/office/2006/metadata/properties" ma:root="true" ma:fieldsID="62561aa3854941bd6cbb154ece013f37" ns1:_="" ns2:_="">
    <xsd:import namespace="35072d47-689a-4854-bb2a-18a8d9880b1f"/>
    <xsd:import namespace="http://schemas.microsoft.com/sharepoint/v3"/>
    <xsd:element name="properties">
      <xsd:complexType>
        <xsd:sequence>
          <xsd:element name="documentManagement">
            <xsd:complexType>
              <xsd:all>
                <xsd:element ref="ns1:Description0" minOccurs="0"/>
                <xsd:element ref="ns2:_ModerationComments" minOccurs="0"/>
                <xsd:element ref="ns2:File_x0020_Type" minOccurs="0"/>
                <xsd:element ref="ns2:HTML_x0020_File_x0020_Type" minOccurs="0"/>
                <xsd:element ref="ns2:_SourceUrl" minOccurs="0"/>
                <xsd:element ref="ns2:_SharedFileIndex" minOccurs="0"/>
                <xsd:element ref="ns2:ContentTypeId" minOccurs="0"/>
                <xsd:element ref="ns2:TemplateUrl" minOccurs="0"/>
                <xsd:element ref="ns2:xd_ProgID" minOccurs="0"/>
                <xsd:element ref="ns2:xd_Signature" minOccurs="0"/>
                <xsd:element ref="ns2:ID" minOccurs="0"/>
                <xsd:element ref="ns2:Author" minOccurs="0"/>
                <xsd:element ref="ns2:Editor" minOccurs="0"/>
                <xsd:element ref="ns2:_HasCopyDestinations" minOccurs="0"/>
                <xsd:element ref="ns2:_CopySource" minOccurs="0"/>
                <xsd:element ref="ns2:_ModerationStatus" minOccurs="0"/>
                <xsd:element ref="ns2:FileRef" minOccurs="0"/>
                <xsd:element ref="ns2:FileDirRef" minOccurs="0"/>
                <xsd:element ref="ns2:Last_x0020_Modified" minOccurs="0"/>
                <xsd:element ref="ns2:Created_x0020_Date" minOccurs="0"/>
                <xsd:element ref="ns2:File_x0020_Size" minOccurs="0"/>
                <xsd:element ref="ns2:FSObjType" minOccurs="0"/>
                <xsd:element ref="ns2:CheckedOutUserId" minOccurs="0"/>
                <xsd:element ref="ns2:IsCheckedoutToLocal" minOccurs="0"/>
                <xsd:element ref="ns2:CheckoutUser" minOccurs="0"/>
                <xsd:element ref="ns2:UniqueId" minOccurs="0"/>
                <xsd:element ref="ns2:ProgId" minOccurs="0"/>
                <xsd:element ref="ns2:ScopeId" minOccurs="0"/>
                <xsd:element ref="ns2:VirusStatus" minOccurs="0"/>
                <xsd:element ref="ns2:CheckedOutTitle" minOccurs="0"/>
                <xsd:element ref="ns2:_CheckinComment" minOccurs="0"/>
                <xsd:element ref="ns2:MetaInfo" minOccurs="0"/>
                <xsd:element ref="ns2:_Level" minOccurs="0"/>
                <xsd:element ref="ns2:_IsCurrentVersion" minOccurs="0"/>
                <xsd:element ref="ns2:owshiddenversion" minOccurs="0"/>
                <xsd:element ref="ns2:_UIVersion" minOccurs="0"/>
                <xsd:element ref="ns2:_UIVersionString" minOccurs="0"/>
                <xsd:element ref="ns2:InstanceID" minOccurs="0"/>
                <xsd:element ref="ns2:Order" minOccurs="0"/>
                <xsd:element ref="ns2:GUID" minOccurs="0"/>
                <xsd:element ref="ns2:WorkflowVersion" minOccurs="0"/>
                <xsd:element ref="ns2:WorkflowInstanceID" minOccurs="0"/>
                <xsd:element ref="ns2:ParentVersionString" minOccurs="0"/>
                <xsd:element ref="ns2:ParentLeafNa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5072d47-689a-4854-bb2a-18a8d9880b1f" elementFormDefault="qualified">
    <xsd:import namespace="http://schemas.microsoft.com/office/2006/documentManagement/types"/>
    <xsd:import namespace="http://schemas.microsoft.com/office/infopath/2007/PartnerControls"/>
    <xsd:element name="Description0" ma:index="0" nillable="true" ma:displayName="Description" ma:internalName="Description0">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ModerationComments" ma:index="3" nillable="true" ma:displayName="Approver Comments" ma:hidden="true" ma:internalName="_ModerationComments" ma:readOnly="true">
      <xsd:simpleType>
        <xsd:restriction base="dms:Note"/>
      </xsd:simpleType>
    </xsd:element>
    <xsd:element name="File_x0020_Type" ma:index="6" nillable="true" ma:displayName="File Type" ma:hidden="true" ma:internalName="File_x0020_Type" ma:readOnly="true">
      <xsd:simpleType>
        <xsd:restriction base="dms:Text"/>
      </xsd:simpleType>
    </xsd:element>
    <xsd:element name="HTML_x0020_File_x0020_Type" ma:index="7" nillable="true" ma:displayName="HTML File Type" ma:hidden="true" ma:internalName="HTML_x0020_File_x0020_Type" ma:readOnly="true">
      <xsd:simpleType>
        <xsd:restriction base="dms:Text"/>
      </xsd:simpleType>
    </xsd:element>
    <xsd:element name="_SourceUrl" ma:index="8" nillable="true" ma:displayName="Source Url" ma:hidden="true" ma:internalName="_SourceUrl">
      <xsd:simpleType>
        <xsd:restriction base="dms:Text"/>
      </xsd:simpleType>
    </xsd:element>
    <xsd:element name="_SharedFileIndex" ma:index="9" nillable="true" ma:displayName="Shared File Index" ma:hidden="true" ma:internalName="_SharedFileIndex">
      <xsd:simpleType>
        <xsd:restriction base="dms:Text"/>
      </xsd:simpleType>
    </xsd:element>
    <xsd:element name="ContentTypeId" ma:index="10" nillable="true" ma:displayName="Content Type ID" ma:hidden="true" ma:internalName="ContentTypeId" ma:readOnly="true">
      <xsd:simpleType>
        <xsd:restriction base="dms:Unknown"/>
      </xsd:simpleType>
    </xsd:element>
    <xsd:element name="TemplateUrl" ma:index="11" nillable="true" ma:displayName="Template Link" ma:hidden="true" ma:internalName="TemplateUrl">
      <xsd:simpleType>
        <xsd:restriction base="dms:Text"/>
      </xsd:simpleType>
    </xsd:element>
    <xsd:element name="xd_ProgID" ma:index="12" nillable="true" ma:displayName="Html File Link" ma:hidden="true" ma:internalName="xd_ProgID">
      <xsd:simpleType>
        <xsd:restriction base="dms:Text"/>
      </xsd:simpleType>
    </xsd:element>
    <xsd:element name="xd_Signature" ma:index="13" nillable="true" ma:displayName="Is Signed" ma:hidden="true" ma:internalName="xd_Signature" ma:readOnly="true">
      <xsd:simpleType>
        <xsd:restriction base="dms:Boolean"/>
      </xsd:simpleType>
    </xsd:element>
    <xsd:element name="ID" ma:index="14" nillable="true" ma:displayName="ID" ma:internalName="ID" ma:readOnly="true">
      <xsd:simpleType>
        <xsd:restriction base="dms:Unknown"/>
      </xsd:simpleType>
    </xsd:element>
    <xsd:element name="Author" ma:index="17" nillable="true" ma:displayName="Created By" ma:list="UserInfo" ma:internalName="Author" ma:readOnly="tru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ditor" ma:index="19" nillable="true" ma:displayName="Modified By" ma:list="UserInfo" ma:internalName="Editor" ma:readOnly="tru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_HasCopyDestinations" ma:index="20" nillable="true" ma:displayName="Has Copy Destinations" ma:hidden="true" ma:internalName="_HasCopyDestinations" ma:readOnly="false">
      <xsd:simpleType>
        <xsd:restriction base="dms:Boolean"/>
      </xsd:simpleType>
    </xsd:element>
    <xsd:element name="_CopySource" ma:index="21" nillable="true" ma:displayName="Copy Source" ma:internalName="_CopySource" ma:readOnly="true">
      <xsd:simpleType>
        <xsd:restriction base="dms:Text"/>
      </xsd:simpleType>
    </xsd:element>
    <xsd:element name="_ModerationStatus" ma:index="22" nillable="true" ma:displayName="Approval Status" ma:default="0" ma:hidden="true" ma:internalName="_ModerationStatus" ma:readOnly="true">
      <xsd:simpleType>
        <xsd:restriction base="dms:Unknown"/>
      </xsd:simpleType>
    </xsd:element>
    <xsd:element name="FileRef" ma:index="23" nillable="true" ma:displayName="URL Path" ma:hidden="true" ma:list="Docs" ma:internalName="FileRef" ma:readOnly="true" ma:showField="FullUrl">
      <xsd:simpleType>
        <xsd:restriction base="dms:Lookup"/>
      </xsd:simpleType>
    </xsd:element>
    <xsd:element name="FileDirRef" ma:index="24" nillable="true" ma:displayName="Path" ma:hidden="true" ma:list="Docs" ma:internalName="FileDirRef" ma:readOnly="true" ma:showField="DirName">
      <xsd:simpleType>
        <xsd:restriction base="dms:Lookup"/>
      </xsd:simpleType>
    </xsd:element>
    <xsd:element name="Last_x0020_Modified" ma:index="25" nillable="true" ma:displayName="Modified" ma:format="TRUE" ma:hidden="true" ma:list="Docs" ma:internalName="Last_x0020_Modified" ma:readOnly="true" ma:showField="TimeLastModified">
      <xsd:simpleType>
        <xsd:restriction base="dms:Lookup"/>
      </xsd:simpleType>
    </xsd:element>
    <xsd:element name="Created_x0020_Date" ma:index="26" nillable="true" ma:displayName="Created" ma:format="TRUE" ma:hidden="true" ma:list="Docs" ma:internalName="Created_x0020_Date" ma:readOnly="false" ma:showField="TimeCreated">
      <xsd:simpleType>
        <xsd:restriction base="dms:Lookup"/>
      </xsd:simpleType>
    </xsd:element>
    <xsd:element name="File_x0020_Size" ma:index="27" nillable="true" ma:displayName="File Size" ma:format="TRUE" ma:hidden="true" ma:list="Docs" ma:internalName="File_x0020_Size" ma:readOnly="true" ma:showField="SizeInKB">
      <xsd:simpleType>
        <xsd:restriction base="dms:Lookup"/>
      </xsd:simpleType>
    </xsd:element>
    <xsd:element name="FSObjType" ma:index="28" nillable="true" ma:displayName="Item Type" ma:hidden="true" ma:list="Docs" ma:internalName="FSObjType" ma:readOnly="true" ma:showField="FSType">
      <xsd:simpleType>
        <xsd:restriction base="dms:Lookup"/>
      </xsd:simpleType>
    </xsd:element>
    <xsd:element name="CheckedOutUserId" ma:index="30" nillable="true" ma:displayName="ID of the User who has the item Checked Out" ma:hidden="true" ma:list="Docs" ma:internalName="CheckedOutUserId" ma:readOnly="true" ma:showField="CheckoutUserId">
      <xsd:simpleType>
        <xsd:restriction base="dms:Lookup"/>
      </xsd:simpleType>
    </xsd:element>
    <xsd:element name="IsCheckedoutToLocal" ma:index="31" nillable="true" ma:displayName="Is Checked out to local" ma:hidden="true" ma:list="Docs" ma:internalName="IsCheckedoutToLocal" ma:readOnly="true" ma:showField="IsCheckoutToLocal">
      <xsd:simpleType>
        <xsd:restriction base="dms:Lookup"/>
      </xsd:simpleType>
    </xsd:element>
    <xsd:element name="CheckoutUser" ma:index="32" nillable="true" ma:displayName="Checked Out To" ma:hidden="true" ma:list="UserInfo" ma:internalName="CheckoutUse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UniqueId" ma:index="33" nillable="true" ma:displayName="Unique Id" ma:hidden="true" ma:list="Docs" ma:internalName="UniqueId" ma:readOnly="true" ma:showField="UniqueId">
      <xsd:simpleType>
        <xsd:restriction base="dms:Lookup"/>
      </xsd:simpleType>
    </xsd:element>
    <xsd:element name="ProgId" ma:index="34" nillable="true" ma:displayName="ProgId" ma:hidden="true" ma:list="Docs" ma:internalName="ProgId" ma:readOnly="true" ma:showField="ProgId">
      <xsd:simpleType>
        <xsd:restriction base="dms:Lookup"/>
      </xsd:simpleType>
    </xsd:element>
    <xsd:element name="ScopeId" ma:index="35" nillable="true" ma:displayName="ScopeId" ma:hidden="true" ma:list="Docs" ma:internalName="ScopeId" ma:readOnly="true" ma:showField="ScopeId">
      <xsd:simpleType>
        <xsd:restriction base="dms:Lookup"/>
      </xsd:simpleType>
    </xsd:element>
    <xsd:element name="VirusStatus" ma:index="36" nillable="true" ma:displayName="Virus Status" ma:format="TRUE" ma:hidden="true" ma:list="Docs" ma:internalName="VirusStatus" ma:readOnly="true" ma:showField="Size">
      <xsd:simpleType>
        <xsd:restriction base="dms:Lookup"/>
      </xsd:simpleType>
    </xsd:element>
    <xsd:element name="CheckedOutTitle" ma:index="37" nillable="true" ma:displayName="Checked Out To" ma:format="TRUE" ma:hidden="true" ma:list="Docs" ma:internalName="CheckedOutTitle" ma:readOnly="true" ma:showField="CheckedOutTitle">
      <xsd:simpleType>
        <xsd:restriction base="dms:Lookup"/>
      </xsd:simpleType>
    </xsd:element>
    <xsd:element name="_CheckinComment" ma:index="38" nillable="true" ma:displayName="Check In Comment" ma:format="TRUE" ma:list="Docs" ma:internalName="_CheckinComment" ma:readOnly="true" ma:showField="CheckinComment">
      <xsd:simpleType>
        <xsd:restriction base="dms:Lookup"/>
      </xsd:simpleType>
    </xsd:element>
    <xsd:element name="MetaInfo" ma:index="49" nillable="true" ma:displayName="Property Bag" ma:hidden="true" ma:list="Docs" ma:internalName="MetaInfo" ma:showField="MetaInfo">
      <xsd:simpleType>
        <xsd:restriction base="dms:Lookup"/>
      </xsd:simpleType>
    </xsd:element>
    <xsd:element name="_Level" ma:index="50" nillable="true" ma:displayName="Level" ma:hidden="true" ma:internalName="_Level" ma:readOnly="true">
      <xsd:simpleType>
        <xsd:restriction base="dms:Unknown"/>
      </xsd:simpleType>
    </xsd:element>
    <xsd:element name="_IsCurrentVersion" ma:index="51" nillable="true" ma:displayName="Is Current Version" ma:hidden="true" ma:internalName="_IsCurrentVersion" ma:readOnly="true">
      <xsd:simpleType>
        <xsd:restriction base="dms:Boolean"/>
      </xsd:simpleType>
    </xsd:element>
    <xsd:element name="owshiddenversion" ma:index="55" nillable="true" ma:displayName="owshiddenversion" ma:hidden="true" ma:internalName="owshiddenversion" ma:readOnly="true">
      <xsd:simpleType>
        <xsd:restriction base="dms:Unknown"/>
      </xsd:simpleType>
    </xsd:element>
    <xsd:element name="_UIVersion" ma:index="56" nillable="true" ma:displayName="UI Version" ma:hidden="true" ma:internalName="_UIVersion" ma:readOnly="true">
      <xsd:simpleType>
        <xsd:restriction base="dms:Unknown"/>
      </xsd:simpleType>
    </xsd:element>
    <xsd:element name="_UIVersionString" ma:index="57" nillable="true" ma:displayName="Version" ma:internalName="_UIVersionString" ma:readOnly="true">
      <xsd:simpleType>
        <xsd:restriction base="dms:Text"/>
      </xsd:simpleType>
    </xsd:element>
    <xsd:element name="InstanceID" ma:index="58" nillable="true" ma:displayName="Instance ID" ma:hidden="true" ma:internalName="InstanceID" ma:readOnly="true">
      <xsd:simpleType>
        <xsd:restriction base="dms:Unknown"/>
      </xsd:simpleType>
    </xsd:element>
    <xsd:element name="Order" ma:index="59" nillable="true" ma:displayName="Order" ma:hidden="true" ma:internalName="Order">
      <xsd:simpleType>
        <xsd:restriction base="dms:Number"/>
      </xsd:simpleType>
    </xsd:element>
    <xsd:element name="GUID" ma:index="60" nillable="true" ma:displayName="GUID" ma:hidden="true" ma:internalName="GUID" ma:readOnly="true">
      <xsd:simpleType>
        <xsd:restriction base="dms:Unknown"/>
      </xsd:simpleType>
    </xsd:element>
    <xsd:element name="WorkflowVersion" ma:index="61" nillable="true" ma:displayName="Workflow Version" ma:hidden="true" ma:internalName="WorkflowVersion" ma:readOnly="true">
      <xsd:simpleType>
        <xsd:restriction base="dms:Unknown"/>
      </xsd:simpleType>
    </xsd:element>
    <xsd:element name="WorkflowInstanceID" ma:index="62" nillable="true" ma:displayName="Workflow Instance ID" ma:hidden="true" ma:internalName="WorkflowInstanceID" ma:readOnly="true">
      <xsd:simpleType>
        <xsd:restriction base="dms:Unknown"/>
      </xsd:simpleType>
    </xsd:element>
    <xsd:element name="ParentVersionString" ma:index="63" nillable="true" ma:displayName="Source Version (Converted Document)" ma:hidden="true" ma:list="Docs" ma:internalName="ParentVersionString" ma:readOnly="true" ma:showField="ParentVersionString">
      <xsd:simpleType>
        <xsd:restriction base="dms:Lookup"/>
      </xsd:simpleType>
    </xsd:element>
    <xsd:element name="ParentLeafName" ma:index="64" nillable="true" ma:displayName="Source Name (Converted Document)" ma:hidden="true" ma:list="Docs" ma:internalName="ParentLeafName" ma:readOnly="true" ma:showField="ParentLeafName">
      <xsd:simpleType>
        <xsd:restriction base="dms:Lookup"/>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15" ma:displayName="Content Type"/>
        <xsd:element ref="dc:title" minOccurs="0" maxOccurs="1" ma:index="2"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53EFE45-EDC8-42D6-8CD9-368A402A7F56}">
  <ds:schemaRefs>
    <ds:schemaRef ds:uri="http://schemas.microsoft.com/office/2006/metadata/properties"/>
    <ds:schemaRef ds:uri="http://www.w3.org/XML/1998/namespace"/>
    <ds:schemaRef ds:uri="http://purl.org/dc/elements/1.1/"/>
    <ds:schemaRef ds:uri="http://schemas.microsoft.com/office/infopath/2007/PartnerControls"/>
    <ds:schemaRef ds:uri="http://schemas.microsoft.com/office/2006/documentManagement/types"/>
    <ds:schemaRef ds:uri="http://purl.org/dc/terms/"/>
    <ds:schemaRef ds:uri="http://schemas.microsoft.com/sharepoint/v3"/>
    <ds:schemaRef ds:uri="http://schemas.openxmlformats.org/package/2006/metadata/core-properties"/>
    <ds:schemaRef ds:uri="35072d47-689a-4854-bb2a-18a8d9880b1f"/>
    <ds:schemaRef ds:uri="http://purl.org/dc/dcmitype/"/>
  </ds:schemaRefs>
</ds:datastoreItem>
</file>

<file path=customXml/itemProps2.xml><?xml version="1.0" encoding="utf-8"?>
<ds:datastoreItem xmlns:ds="http://schemas.openxmlformats.org/officeDocument/2006/customXml" ds:itemID="{6CC449D4-D248-4D44-9462-A74C6497F27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5072d47-689a-4854-bb2a-18a8d9880b1f"/>
    <ds:schemaRef ds:uri="http://schemas.microsoft.com/sharepoint/v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344A6E26-BB02-409A-A291-A1F8EAD520D8}">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3506</TotalTime>
  <Words>7775</Words>
  <Application>Microsoft Macintosh PowerPoint</Application>
  <PresentationFormat>On-screen Show (4:3)</PresentationFormat>
  <Paragraphs>642</Paragraphs>
  <Slides>51</Slides>
  <Notes>21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51</vt:i4>
      </vt:variant>
    </vt:vector>
  </HeadingPairs>
  <TitlesOfParts>
    <vt:vector size="56" baseType="lpstr">
      <vt:lpstr>Arial</vt:lpstr>
      <vt:lpstr>Myriad Pro Light</vt:lpstr>
      <vt:lpstr>Times New Roman</vt:lpstr>
      <vt:lpstr>Wingdings</vt:lpstr>
      <vt:lpstr>Office Theme</vt:lpstr>
      <vt:lpstr>An Introduction to the Core Infrastructure Initiative (CII) Best Practices Badge</vt:lpstr>
      <vt:lpstr>Heartbleed</vt:lpstr>
      <vt:lpstr>OSS project practices matter!</vt:lpstr>
      <vt:lpstr>CII* Best Practices Badge</vt:lpstr>
      <vt:lpstr>Who created &amp; runs the Badging Project?</vt:lpstr>
      <vt:lpstr>BadgeApp: Home page</vt:lpstr>
      <vt:lpstr>Some OSS projects with a best practices badge</vt:lpstr>
      <vt:lpstr>CII badges are increasingly getting adopted!</vt:lpstr>
      <vt:lpstr>Badge levels</vt:lpstr>
      <vt:lpstr>Badge criteria developed to be reasonable!</vt:lpstr>
      <vt:lpstr>Non-requirements</vt:lpstr>
      <vt:lpstr>Sample passing badge criteria (yes, they’re reasonable)</vt:lpstr>
      <vt:lpstr>Badge scoring system</vt:lpstr>
      <vt:lpstr>Miscellaneous info</vt:lpstr>
      <vt:lpstr>Sample impacts of CII badge process</vt:lpstr>
      <vt:lpstr>Conclusions</vt:lpstr>
      <vt:lpstr>Backup</vt:lpstr>
      <vt:lpstr>Many projects working towards silver &amp; gold</vt:lpstr>
      <vt:lpstr>Some communities encouraging badges</vt:lpstr>
      <vt:lpstr>Remote access enabled</vt:lpstr>
      <vt:lpstr>Example: CNCF landscape</vt:lpstr>
      <vt:lpstr>Sample impacts of CII badge process (1 of 2)</vt:lpstr>
      <vt:lpstr>Sample impacts of CII badge process (2 of 2)</vt:lpstr>
      <vt:lpstr>Sample clarifications</vt:lpstr>
      <vt:lpstr>Most common challenges for getting a badge</vt:lpstr>
      <vt:lpstr>Tests</vt:lpstr>
      <vt:lpstr>Vulnerability reporting</vt:lpstr>
      <vt:lpstr>HTTPS</vt:lpstr>
      <vt:lpstr>Analysis</vt:lpstr>
      <vt:lpstr>Know secure development</vt:lpstr>
      <vt:lpstr>Documentation</vt:lpstr>
      <vt:lpstr>Application security: Using an assurance case</vt:lpstr>
      <vt:lpstr>Assurance case: Top level (figure 1)</vt:lpstr>
      <vt:lpstr>Assurance case: Next level (partial figure 2)</vt:lpstr>
      <vt:lpstr>Life cycle technical processes (figure 2)</vt:lpstr>
      <vt:lpstr>Security in implementation (figure 3)</vt:lpstr>
      <vt:lpstr>BadgeApp dependencies and security</vt:lpstr>
      <vt:lpstr>Got on Hacker News (HN)!</vt:lpstr>
      <vt:lpstr>Natural languages supported</vt:lpstr>
      <vt:lpstr>Open source software</vt:lpstr>
      <vt:lpstr>Statistics about the criteria themselves</vt:lpstr>
      <vt:lpstr>Passing criteria categories and examples (1)</vt:lpstr>
      <vt:lpstr>Passing criteria categories and examples (2)</vt:lpstr>
      <vt:lpstr>Passing criteria categories and examples (3)</vt:lpstr>
      <vt:lpstr>Passing criteria categories and examples (4)</vt:lpstr>
      <vt:lpstr>Silver: Sample criteria (1 of 2)</vt:lpstr>
      <vt:lpstr>Silver: Sample criteria (2 of 2)</vt:lpstr>
      <vt:lpstr>Gold: Sample criteria</vt:lpstr>
      <vt:lpstr>Key URLs</vt:lpstr>
      <vt:lpstr>Involved in OSS?</vt:lpstr>
      <vt:lpstr>Release of presentation</vt:lpstr>
    </vt:vector>
  </TitlesOfParts>
  <Manager/>
  <Company>Linux Foundation</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 Introduction to the Core Infrastructure Initiative (CII) Best Practices Badge</dc:title>
  <dc:subject/>
  <dc:creator>David A. Wheeler</dc:creator>
  <cp:keywords>open source software, badges, best practices, security, quality, software assurance</cp:keywords>
  <dc:description/>
  <cp:lastModifiedBy>David A Wheeler</cp:lastModifiedBy>
  <cp:revision>344</cp:revision>
  <cp:lastPrinted>1601-01-01T00:00:00Z</cp:lastPrinted>
  <dcterms:created xsi:type="dcterms:W3CDTF">2003-11-02T17:16:45Z</dcterms:created>
  <dcterms:modified xsi:type="dcterms:W3CDTF">2020-07-06T21:02:18Z</dcterms:modified>
  <cp:category>open source software, badges, best practices</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0x010100553A38724A560F4181EAFA5EC540B4A6</vt:lpwstr>
  </property>
</Properties>
</file>